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8" r:id="rId1"/>
  </p:sldMasterIdLst>
  <p:notesMasterIdLst>
    <p:notesMasterId r:id="rId45"/>
  </p:notesMasterIdLst>
  <p:sldIdLst>
    <p:sldId id="256" r:id="rId2"/>
    <p:sldId id="257" r:id="rId3"/>
    <p:sldId id="258" r:id="rId4"/>
    <p:sldId id="301" r:id="rId5"/>
    <p:sldId id="305" r:id="rId6"/>
    <p:sldId id="334" r:id="rId7"/>
    <p:sldId id="302" r:id="rId8"/>
    <p:sldId id="303" r:id="rId9"/>
    <p:sldId id="306" r:id="rId10"/>
    <p:sldId id="325" r:id="rId11"/>
    <p:sldId id="326" r:id="rId12"/>
    <p:sldId id="259" r:id="rId13"/>
    <p:sldId id="275" r:id="rId14"/>
    <p:sldId id="276" r:id="rId15"/>
    <p:sldId id="260" r:id="rId16"/>
    <p:sldId id="281" r:id="rId17"/>
    <p:sldId id="282" r:id="rId18"/>
    <p:sldId id="284" r:id="rId19"/>
    <p:sldId id="286" r:id="rId20"/>
    <p:sldId id="289" r:id="rId21"/>
    <p:sldId id="290" r:id="rId22"/>
    <p:sldId id="287" r:id="rId23"/>
    <p:sldId id="288" r:id="rId24"/>
    <p:sldId id="291" r:id="rId25"/>
    <p:sldId id="292" r:id="rId26"/>
    <p:sldId id="307" r:id="rId27"/>
    <p:sldId id="322" r:id="rId28"/>
    <p:sldId id="335" r:id="rId29"/>
    <p:sldId id="324" r:id="rId30"/>
    <p:sldId id="328" r:id="rId31"/>
    <p:sldId id="330" r:id="rId32"/>
    <p:sldId id="333" r:id="rId33"/>
    <p:sldId id="294" r:id="rId34"/>
    <p:sldId id="331" r:id="rId35"/>
    <p:sldId id="332" r:id="rId36"/>
    <p:sldId id="310" r:id="rId37"/>
    <p:sldId id="311" r:id="rId38"/>
    <p:sldId id="312" r:id="rId39"/>
    <p:sldId id="314" r:id="rId40"/>
    <p:sldId id="315" r:id="rId41"/>
    <p:sldId id="317" r:id="rId42"/>
    <p:sldId id="318" r:id="rId43"/>
    <p:sldId id="29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660"/>
  </p:normalViewPr>
  <p:slideViewPr>
    <p:cSldViewPr snapToGrid="0">
      <p:cViewPr varScale="1">
        <p:scale>
          <a:sx n="59" d="100"/>
          <a:sy n="59" d="100"/>
        </p:scale>
        <p:origin x="83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B68CC7-8502-47CE-92CE-7589D5664762}" type="datetimeFigureOut">
              <a:rPr lang="en-IN" smtClean="0"/>
              <a:t>20-01-2025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5861D-BC02-49B0-9A24-ECBA9EBDCEB0}" type="slidenum">
              <a:rPr lang="en-IN" smtClean="0"/>
              <a:t>‹#›</a:t>
            </a:fld>
            <a:endParaRPr lang="en-IN"/>
          </a:p>
        </p:txBody>
      </p:sp>
    </p:spTree>
    <p:extLst>
      <p:ext uri="{BB962C8B-B14F-4D97-AF65-F5344CB8AC3E}">
        <p14:creationId xmlns:p14="http://schemas.microsoft.com/office/powerpoint/2010/main" val="223615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B5861D-BC02-49B0-9A24-ECBA9EBDCEB0}" type="slidenum">
              <a:rPr lang="en-IN" smtClean="0"/>
              <a:t>29</a:t>
            </a:fld>
            <a:endParaRPr lang="en-IN"/>
          </a:p>
        </p:txBody>
      </p:sp>
    </p:spTree>
    <p:extLst>
      <p:ext uri="{BB962C8B-B14F-4D97-AF65-F5344CB8AC3E}">
        <p14:creationId xmlns:p14="http://schemas.microsoft.com/office/powerpoint/2010/main" val="1810631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62E9D2-7BE0-40EA-B2CA-2C7FB36E9621}" type="datetimeFigureOut">
              <a:rPr lang="en-IN" smtClean="0"/>
              <a:t>20-01-2025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2442817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2E9D2-7BE0-40EA-B2CA-2C7FB36E9621}"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1256065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2E9D2-7BE0-40EA-B2CA-2C7FB36E962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2521116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2E9D2-7BE0-40EA-B2CA-2C7FB36E962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2024960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2E9D2-7BE0-40EA-B2CA-2C7FB36E962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1920756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2E9D2-7BE0-40EA-B2CA-2C7FB36E962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2915511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2E9D2-7BE0-40EA-B2CA-2C7FB36E962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3047433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2E9D2-7BE0-40EA-B2CA-2C7FB36E962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2643207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2E9D2-7BE0-40EA-B2CA-2C7FB36E962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3772117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62E9D2-7BE0-40EA-B2CA-2C7FB36E962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294004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62E9D2-7BE0-40EA-B2CA-2C7FB36E9621}" type="datetimeFigureOut">
              <a:rPr lang="en-IN" smtClean="0"/>
              <a:t>20-01-2025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368653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62E9D2-7BE0-40EA-B2CA-2C7FB36E9621}"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2794547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62E9D2-7BE0-40EA-B2CA-2C7FB36E9621}" type="datetimeFigureOut">
              <a:rPr lang="en-IN" smtClean="0"/>
              <a:t>20-01-2025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369597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62E9D2-7BE0-40EA-B2CA-2C7FB36E9621}" type="datetimeFigureOut">
              <a:rPr lang="en-IN" smtClean="0"/>
              <a:t>20-01-2025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3682110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62E9D2-7BE0-40EA-B2CA-2C7FB36E9621}" type="datetimeFigureOut">
              <a:rPr lang="en-IN" smtClean="0"/>
              <a:t>20-01-2025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1432395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2E9D2-7BE0-40EA-B2CA-2C7FB36E9621}"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2942635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2E9D2-7BE0-40EA-B2CA-2C7FB36E9621}" type="datetimeFigureOut">
              <a:rPr lang="en-IN" smtClean="0"/>
              <a:t>20-01-2025</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A1FC86-1BA4-4B9F-B105-B9A292305D97}" type="slidenum">
              <a:rPr lang="en-IN" smtClean="0"/>
              <a:t>‹#›</a:t>
            </a:fld>
            <a:endParaRPr lang="en-IN"/>
          </a:p>
        </p:txBody>
      </p:sp>
    </p:spTree>
    <p:extLst>
      <p:ext uri="{BB962C8B-B14F-4D97-AF65-F5344CB8AC3E}">
        <p14:creationId xmlns:p14="http://schemas.microsoft.com/office/powerpoint/2010/main" val="2721824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E62E9D2-7BE0-40EA-B2CA-2C7FB36E9621}" type="datetimeFigureOut">
              <a:rPr lang="en-IN" smtClean="0"/>
              <a:t>20-01-2025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A1FC86-1BA4-4B9F-B105-B9A292305D97}" type="slidenum">
              <a:rPr lang="en-IN" smtClean="0"/>
              <a:t>‹#›</a:t>
            </a:fld>
            <a:endParaRPr lang="en-IN"/>
          </a:p>
        </p:txBody>
      </p:sp>
    </p:spTree>
    <p:extLst>
      <p:ext uri="{BB962C8B-B14F-4D97-AF65-F5344CB8AC3E}">
        <p14:creationId xmlns:p14="http://schemas.microsoft.com/office/powerpoint/2010/main" val="75826581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B1B112-D83E-F298-9ED1-6AF71866AF80}"/>
              </a:ext>
            </a:extLst>
          </p:cNvPr>
          <p:cNvSpPr>
            <a:spLocks noGrp="1"/>
          </p:cNvSpPr>
          <p:nvPr>
            <p:ph type="ctrTitle"/>
          </p:nvPr>
        </p:nvSpPr>
        <p:spPr>
          <a:xfrm>
            <a:off x="380999" y="1333500"/>
            <a:ext cx="11122023" cy="1824567"/>
          </a:xfrm>
        </p:spPr>
        <p:txBody>
          <a:bodyPr>
            <a:normAutofit/>
          </a:bodyPr>
          <a:lstStyle/>
          <a:p>
            <a:r>
              <a:rPr lang="en-US" sz="4800" dirty="0">
                <a:solidFill>
                  <a:schemeClr val="accent1">
                    <a:lumMod val="75000"/>
                  </a:schemeClr>
                </a:solidFill>
              </a:rPr>
              <a:t>Infrastructure Testing and Validation (Networking, Compute, Storage)</a:t>
            </a:r>
            <a:endParaRPr lang="en-IN" sz="4800" dirty="0">
              <a:solidFill>
                <a:schemeClr val="accent1">
                  <a:lumMod val="75000"/>
                </a:schemeClr>
              </a:solidFill>
            </a:endParaRPr>
          </a:p>
        </p:txBody>
      </p:sp>
      <p:sp>
        <p:nvSpPr>
          <p:cNvPr id="5" name="Subtitle 4">
            <a:extLst>
              <a:ext uri="{FF2B5EF4-FFF2-40B4-BE49-F238E27FC236}">
                <a16:creationId xmlns:a16="http://schemas.microsoft.com/office/drawing/2014/main" id="{49D86EF6-751E-D48C-9F9B-4267A773FAAC}"/>
              </a:ext>
            </a:extLst>
          </p:cNvPr>
          <p:cNvSpPr>
            <a:spLocks noGrp="1"/>
          </p:cNvSpPr>
          <p:nvPr>
            <p:ph type="subTitle" idx="1"/>
          </p:nvPr>
        </p:nvSpPr>
        <p:spPr/>
        <p:txBody>
          <a:bodyPr/>
          <a:lstStyle/>
          <a:p>
            <a:r>
              <a:rPr lang="en-US" dirty="0"/>
              <a:t>Presented by  KV Prem Kumar</a:t>
            </a:r>
            <a:endParaRPr lang="en-IN" dirty="0"/>
          </a:p>
        </p:txBody>
      </p:sp>
    </p:spTree>
    <p:extLst>
      <p:ext uri="{BB962C8B-B14F-4D97-AF65-F5344CB8AC3E}">
        <p14:creationId xmlns:p14="http://schemas.microsoft.com/office/powerpoint/2010/main" val="2857868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A73928-CFD2-5D8F-A1E4-AA37BD705812}"/>
              </a:ext>
            </a:extLst>
          </p:cNvPr>
          <p:cNvSpPr/>
          <p:nvPr/>
        </p:nvSpPr>
        <p:spPr>
          <a:xfrm>
            <a:off x="8094980" y="541774"/>
            <a:ext cx="3942080" cy="56692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"aws_security_group" "</a:t>
            </a:r>
            <a:r>
              <a:rPr lang="en-IN" sz="1200" kern="100" dirty="0" err="1">
                <a:effectLst/>
                <a:latin typeface="Calibri" panose="020F0502020204030204" pitchFamily="34" charset="0"/>
                <a:ea typeface="Calibri" panose="020F0502020204030204" pitchFamily="34" charset="0"/>
                <a:cs typeface="Times New Roman" panose="02020603050405020304" pitchFamily="18" charset="0"/>
              </a:rPr>
              <a:t>vpc_sg</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vpc_id = aws_vpc.myvpc.id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ingress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from_port   = 22</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to_port     = 22</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protocol    = "tcp"</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cidr_blocks = ["0.0.0.0/0"]</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egress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from_port   = 0</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to_port     = 0</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protocol    = "-1"</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cidr_blocks = ["0.0.0.0/0"]</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tags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Name = "VpcSG"</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9" name="Content Placeholder 2">
            <a:extLst>
              <a:ext uri="{FF2B5EF4-FFF2-40B4-BE49-F238E27FC236}">
                <a16:creationId xmlns:a16="http://schemas.microsoft.com/office/drawing/2014/main" id="{997C383B-393C-3751-6FC5-08B84655963C}"/>
              </a:ext>
            </a:extLst>
          </p:cNvPr>
          <p:cNvSpPr>
            <a:spLocks noGrp="1"/>
          </p:cNvSpPr>
          <p:nvPr>
            <p:ph idx="1"/>
          </p:nvPr>
        </p:nvSpPr>
        <p:spPr>
          <a:xfrm>
            <a:off x="1819592" y="342900"/>
            <a:ext cx="6275388" cy="3759200"/>
          </a:xfrm>
        </p:spPr>
        <p:txBody>
          <a:bodyPr>
            <a:noAutofit/>
          </a:bodyPr>
          <a:lstStyle/>
          <a:p>
            <a:pPr marL="0" indent="0">
              <a:lnSpc>
                <a:spcPct val="125000"/>
              </a:lnSpc>
              <a:spcBef>
                <a:spcPts val="0"/>
              </a:spcBef>
              <a:spcAft>
                <a:spcPts val="1000"/>
              </a:spcAft>
              <a:buNone/>
            </a:pP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3. Create Security Group</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a:p>
            <a:pPr>
              <a:lnSpc>
                <a:spcPct val="125000"/>
              </a:lnSpc>
              <a:spcBef>
                <a:spcPts val="0"/>
              </a:spcBef>
              <a:spcAft>
                <a:spcPts val="0"/>
              </a:spcAft>
            </a:pPr>
            <a:r>
              <a:rPr lang="en-IN" sz="2000" dirty="0">
                <a:solidFill>
                  <a:schemeClr val="tx1">
                    <a:lumMod val="85000"/>
                    <a:lumOff val="15000"/>
                  </a:schemeClr>
                </a:solidFill>
                <a:latin typeface="Sabon Next LT" panose="02000500000000000000" pitchFamily="2" charset="0"/>
                <a:cs typeface="Sabon Next LT" panose="02000500000000000000" pitchFamily="2" charset="0"/>
              </a:rPr>
              <a:t>Configures </a:t>
            </a: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inbound</a:t>
            </a:r>
            <a:r>
              <a:rPr lang="en-IN" sz="2000" dirty="0">
                <a:solidFill>
                  <a:schemeClr val="tx1">
                    <a:lumMod val="85000"/>
                    <a:lumOff val="15000"/>
                  </a:schemeClr>
                </a:solidFill>
                <a:latin typeface="Sabon Next LT" panose="02000500000000000000" pitchFamily="2" charset="0"/>
                <a:cs typeface="Sabon Next LT" panose="02000500000000000000" pitchFamily="2" charset="0"/>
              </a:rPr>
              <a:t> and</a:t>
            </a: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 outbound </a:t>
            </a:r>
            <a:r>
              <a:rPr lang="en-IN" sz="2000" dirty="0">
                <a:solidFill>
                  <a:schemeClr val="tx1">
                    <a:lumMod val="85000"/>
                    <a:lumOff val="15000"/>
                  </a:schemeClr>
                </a:solidFill>
                <a:latin typeface="Sabon Next LT" panose="02000500000000000000" pitchFamily="2" charset="0"/>
                <a:cs typeface="Sabon Next LT" panose="02000500000000000000" pitchFamily="2" charset="0"/>
              </a:rPr>
              <a:t>traffic rules for the </a:t>
            </a: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EC2 instance </a:t>
            </a:r>
            <a:r>
              <a:rPr lang="en-IN" sz="2000" dirty="0">
                <a:solidFill>
                  <a:schemeClr val="tx1">
                    <a:lumMod val="85000"/>
                    <a:lumOff val="15000"/>
                  </a:schemeClr>
                </a:solidFill>
                <a:latin typeface="Sabon Next LT" panose="02000500000000000000" pitchFamily="2" charset="0"/>
                <a:cs typeface="Sabon Next LT" panose="02000500000000000000" pitchFamily="2" charset="0"/>
              </a:rPr>
              <a:t>to ensure secure connectivity.</a:t>
            </a:r>
          </a:p>
          <a:p>
            <a:pPr>
              <a:lnSpc>
                <a:spcPct val="125000"/>
              </a:lnSpc>
              <a:spcBef>
                <a:spcPts val="0"/>
              </a:spcBef>
              <a:spcAft>
                <a:spcPts val="0"/>
              </a:spcAft>
            </a:pP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Ingress Rules:</a:t>
            </a:r>
          </a:p>
          <a:p>
            <a:pPr marL="285750" indent="-285750">
              <a:lnSpc>
                <a:spcPct val="125000"/>
              </a:lnSpc>
              <a:spcBef>
                <a:spcPts val="0"/>
              </a:spcBef>
              <a:spcAft>
                <a:spcPts val="0"/>
              </a:spcAft>
              <a:buFont typeface="Arial" panose="020B0604020202020204" pitchFamily="34" charset="0"/>
              <a:buChar char="•"/>
            </a:pP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Port 22 (SSH): </a:t>
            </a:r>
            <a:r>
              <a:rPr lang="en-IN" sz="2000" dirty="0">
                <a:solidFill>
                  <a:schemeClr val="tx1">
                    <a:lumMod val="85000"/>
                    <a:lumOff val="15000"/>
                  </a:schemeClr>
                </a:solidFill>
                <a:latin typeface="Sabon Next LT" panose="02000500000000000000" pitchFamily="2" charset="0"/>
                <a:cs typeface="Sabon Next LT" panose="02000500000000000000" pitchFamily="2" charset="0"/>
              </a:rPr>
              <a:t>Allows remote server access.</a:t>
            </a:r>
          </a:p>
          <a:p>
            <a:pPr>
              <a:lnSpc>
                <a:spcPct val="125000"/>
              </a:lnSpc>
              <a:spcBef>
                <a:spcPts val="0"/>
              </a:spcBef>
              <a:spcAft>
                <a:spcPts val="0"/>
              </a:spcAft>
            </a:pP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Egress Rules:</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a:p>
            <a:pPr marL="285750" indent="-285750">
              <a:lnSpc>
                <a:spcPct val="125000"/>
              </a:lnSpc>
              <a:spcBef>
                <a:spcPts val="0"/>
              </a:spcBef>
              <a:spcAft>
                <a:spcPts val="0"/>
              </a:spcAft>
              <a:buFont typeface="Arial" panose="020B0604020202020204" pitchFamily="34" charset="0"/>
              <a:buChar char="•"/>
            </a:pPr>
            <a:r>
              <a:rPr lang="en-IN" sz="2000" dirty="0">
                <a:solidFill>
                  <a:schemeClr val="tx1">
                    <a:lumMod val="85000"/>
                    <a:lumOff val="15000"/>
                  </a:schemeClr>
                </a:solidFill>
                <a:latin typeface="Sabon Next LT" panose="02000500000000000000" pitchFamily="2" charset="0"/>
                <a:cs typeface="Sabon Next LT" panose="02000500000000000000" pitchFamily="2" charset="0"/>
              </a:rPr>
              <a:t>Allows unrestricted </a:t>
            </a: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outbound traffic </a:t>
            </a:r>
            <a:r>
              <a:rPr lang="en-IN" sz="2000" dirty="0">
                <a:solidFill>
                  <a:schemeClr val="tx1">
                    <a:lumMod val="85000"/>
                    <a:lumOff val="15000"/>
                  </a:schemeClr>
                </a:solidFill>
                <a:latin typeface="Sabon Next LT" panose="02000500000000000000" pitchFamily="2" charset="0"/>
                <a:cs typeface="Sabon Next LT" panose="02000500000000000000" pitchFamily="2" charset="0"/>
              </a:rPr>
              <a:t>for internet communication.</a:t>
            </a:r>
          </a:p>
        </p:txBody>
      </p:sp>
    </p:spTree>
    <p:extLst>
      <p:ext uri="{BB962C8B-B14F-4D97-AF65-F5344CB8AC3E}">
        <p14:creationId xmlns:p14="http://schemas.microsoft.com/office/powerpoint/2010/main" val="289552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F484088-4405-794A-D47F-9F90E98F4E64}"/>
              </a:ext>
            </a:extLst>
          </p:cNvPr>
          <p:cNvSpPr/>
          <p:nvPr/>
        </p:nvSpPr>
        <p:spPr>
          <a:xfrm>
            <a:off x="7157720" y="749300"/>
            <a:ext cx="4488180" cy="426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"aws_instance" "public_instance"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ami                         = "ami-0fd05997b4dff7aac"</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instance_type               = "t2.micro"</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key_name                    = "keypair1"</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vpc_security_group_ids      = [aws_security_group.vpc_sg.id]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subnet_id                   = aws_subnet.public_subnet.id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depends_on             = [ aws_vpc.myvpc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tags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Name= "PublicEC2"</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9" name="Content Placeholder 2">
            <a:extLst>
              <a:ext uri="{FF2B5EF4-FFF2-40B4-BE49-F238E27FC236}">
                <a16:creationId xmlns:a16="http://schemas.microsoft.com/office/drawing/2014/main" id="{97332BC5-6F29-C15B-56F3-D7A3EC88D066}"/>
              </a:ext>
            </a:extLst>
          </p:cNvPr>
          <p:cNvSpPr>
            <a:spLocks noGrp="1"/>
          </p:cNvSpPr>
          <p:nvPr>
            <p:ph idx="1"/>
          </p:nvPr>
        </p:nvSpPr>
        <p:spPr>
          <a:xfrm>
            <a:off x="1843246" y="330200"/>
            <a:ext cx="5314474" cy="4940300"/>
          </a:xfrm>
        </p:spPr>
        <p:txBody>
          <a:bodyPr>
            <a:noAutofit/>
          </a:bodyPr>
          <a:lstStyle/>
          <a:p>
            <a:pPr marL="0" indent="0" algn="just" fontAlgn="base">
              <a:lnSpc>
                <a:spcPct val="125000"/>
              </a:lnSpc>
              <a:spcBef>
                <a:spcPts val="0"/>
              </a:spcBef>
              <a:spcAft>
                <a:spcPts val="1000"/>
              </a:spcAft>
              <a:buNone/>
            </a:pP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4. EC2 Instance Configuration</a:t>
            </a:r>
            <a:endPar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endParaRPr>
          </a:p>
          <a:p>
            <a:pPr algn="just" rtl="0" fontAlgn="base">
              <a:lnSpc>
                <a:spcPct val="125000"/>
              </a:lnSpc>
              <a:spcBef>
                <a:spcPts val="0"/>
              </a:spcBef>
              <a:spcAft>
                <a:spcPts val="0"/>
              </a:spcAft>
            </a:pPr>
            <a:r>
              <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Create Public instance with name PublicEC2</a:t>
            </a:r>
            <a:endPar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endParaRPr>
          </a:p>
          <a:p>
            <a:pPr algn="just" rtl="0" fontAlgn="base">
              <a:lnSpc>
                <a:spcPct val="125000"/>
              </a:lnSpc>
              <a:spcBef>
                <a:spcPts val="0"/>
              </a:spcBef>
              <a:spcAft>
                <a:spcPts val="0"/>
              </a:spcAft>
              <a:buFont typeface="Arial" panose="020B0604020202020204" pitchFamily="34" charset="0"/>
              <a:buChar char="•"/>
            </a:pP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AMI</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a:t>
            </a: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Amazon Linux 2023.</a:t>
            </a:r>
            <a:endPar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endParaRPr>
          </a:p>
          <a:p>
            <a:pPr algn="just" rtl="0" fontAlgn="base">
              <a:lnSpc>
                <a:spcPct val="125000"/>
              </a:lnSpc>
              <a:spcBef>
                <a:spcPts val="0"/>
              </a:spcBef>
              <a:spcAft>
                <a:spcPts val="0"/>
              </a:spcAft>
              <a:buFont typeface="Arial" panose="020B0604020202020204" pitchFamily="34" charset="0"/>
              <a:buChar char="•"/>
            </a:pP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Instance Type</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t2.</a:t>
            </a: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micro </a:t>
            </a:r>
            <a:endPar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endParaRPr>
          </a:p>
          <a:p>
            <a:pPr algn="just" rtl="0" fontAlgn="base">
              <a:lnSpc>
                <a:spcPct val="125000"/>
              </a:lnSpc>
              <a:spcBef>
                <a:spcPts val="0"/>
              </a:spcBef>
              <a:spcAft>
                <a:spcPts val="0"/>
              </a:spcAft>
              <a:buFont typeface="Arial" panose="020B0604020202020204" pitchFamily="34" charset="0"/>
              <a:buChar char="•"/>
            </a:pP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Key Pair</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keypair1</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enables secure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SSH access</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a:p>
            <a:pPr algn="just" rtl="0" fontAlgn="base">
              <a:lnSpc>
                <a:spcPct val="125000"/>
              </a:lnSpc>
              <a:spcBef>
                <a:spcPts val="0"/>
              </a:spcBef>
              <a:spcAft>
                <a:spcPts val="0"/>
              </a:spcAft>
              <a:buFont typeface="Arial" panose="020B0604020202020204" pitchFamily="34" charset="0"/>
              <a:buChar char="•"/>
            </a:pP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Subnet:</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Launches in the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P</a:t>
            </a: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ublic</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subnet </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of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ap-south-1a</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a:p>
            <a:pPr algn="just" rtl="0" fontAlgn="base">
              <a:lnSpc>
                <a:spcPct val="125000"/>
              </a:lnSpc>
              <a:spcBef>
                <a:spcPts val="0"/>
              </a:spcBef>
              <a:spcAft>
                <a:spcPts val="0"/>
              </a:spcAft>
              <a:buFont typeface="Arial" panose="020B0604020202020204" pitchFamily="34" charset="0"/>
              <a:buChar char="•"/>
            </a:pP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Security Group</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Uses </a:t>
            </a: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vpc</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_sg</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to manage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inbound </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and</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outbound traffic.</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p:txBody>
      </p:sp>
    </p:spTree>
    <p:extLst>
      <p:ext uri="{BB962C8B-B14F-4D97-AF65-F5344CB8AC3E}">
        <p14:creationId xmlns:p14="http://schemas.microsoft.com/office/powerpoint/2010/main" val="2427225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3CDC9C5-73CC-DFB1-09B3-410381849664}"/>
              </a:ext>
            </a:extLst>
          </p:cNvPr>
          <p:cNvSpPr/>
          <p:nvPr/>
        </p:nvSpPr>
        <p:spPr>
          <a:xfrm>
            <a:off x="7518400" y="1082040"/>
            <a:ext cx="4267200" cy="3947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"aws_instance" "private_instance"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ami                    = "ami-0fd05997b4dff7aac"</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instance_type          = "t2.micro"</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key_name               = "keypair1"</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vpc_security_group_ids = [aws_security_group.vpc_sg.id]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subnet_id              = aws_subnet.private_subnet.id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depends_on             = [ aws_vpc.myvpc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tags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Name= "PrivateEC2"</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2" name="Content Placeholder 2">
            <a:extLst>
              <a:ext uri="{FF2B5EF4-FFF2-40B4-BE49-F238E27FC236}">
                <a16:creationId xmlns:a16="http://schemas.microsoft.com/office/drawing/2014/main" id="{FE2EF05C-C627-5511-FFCA-7EE7B0A65094}"/>
              </a:ext>
            </a:extLst>
          </p:cNvPr>
          <p:cNvSpPr>
            <a:spLocks noGrp="1"/>
          </p:cNvSpPr>
          <p:nvPr>
            <p:ph idx="1"/>
          </p:nvPr>
        </p:nvSpPr>
        <p:spPr>
          <a:xfrm>
            <a:off x="1880474" y="1082040"/>
            <a:ext cx="5586254" cy="3947160"/>
          </a:xfrm>
        </p:spPr>
        <p:txBody>
          <a:bodyPr>
            <a:noAutofit/>
          </a:bodyPr>
          <a:lstStyle/>
          <a:p>
            <a:pPr algn="just" rtl="0" fontAlgn="base">
              <a:lnSpc>
                <a:spcPct val="125000"/>
              </a:lnSpc>
              <a:spcBef>
                <a:spcPts val="0"/>
              </a:spcBef>
              <a:spcAft>
                <a:spcPts val="0"/>
              </a:spcAft>
            </a:pPr>
            <a:r>
              <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Create Private instance with name PrivateEC2</a:t>
            </a:r>
            <a:endPar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endParaRPr>
          </a:p>
          <a:p>
            <a:pPr algn="just" rtl="0" fontAlgn="base">
              <a:lnSpc>
                <a:spcPct val="125000"/>
              </a:lnSpc>
              <a:spcBef>
                <a:spcPts val="0"/>
              </a:spcBef>
              <a:spcAft>
                <a:spcPts val="0"/>
              </a:spcAft>
              <a:buFont typeface="Arial" panose="020B0604020202020204" pitchFamily="34" charset="0"/>
              <a:buChar char="•"/>
            </a:pP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AMI</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a:t>
            </a: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Amazon Linux 2023.</a:t>
            </a:r>
            <a:endPar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endParaRPr>
          </a:p>
          <a:p>
            <a:pPr algn="just" rtl="0" fontAlgn="base">
              <a:lnSpc>
                <a:spcPct val="125000"/>
              </a:lnSpc>
              <a:spcBef>
                <a:spcPts val="0"/>
              </a:spcBef>
              <a:spcAft>
                <a:spcPts val="0"/>
              </a:spcAft>
              <a:buFont typeface="Arial" panose="020B0604020202020204" pitchFamily="34" charset="0"/>
              <a:buChar char="•"/>
            </a:pP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Instance Type</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t2.</a:t>
            </a: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micro </a:t>
            </a:r>
            <a:endPar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endParaRPr>
          </a:p>
          <a:p>
            <a:pPr algn="just" rtl="0" fontAlgn="base">
              <a:lnSpc>
                <a:spcPct val="125000"/>
              </a:lnSpc>
              <a:spcBef>
                <a:spcPts val="0"/>
              </a:spcBef>
              <a:spcAft>
                <a:spcPts val="0"/>
              </a:spcAft>
              <a:buFont typeface="Arial" panose="020B0604020202020204" pitchFamily="34" charset="0"/>
              <a:buChar char="•"/>
            </a:pP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Key Pair</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keypair1</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enables secure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SSH access</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a:p>
            <a:pPr algn="just" rtl="0" fontAlgn="base">
              <a:lnSpc>
                <a:spcPct val="125000"/>
              </a:lnSpc>
              <a:spcBef>
                <a:spcPts val="0"/>
              </a:spcBef>
              <a:spcAft>
                <a:spcPts val="0"/>
              </a:spcAft>
              <a:buFont typeface="Arial" panose="020B0604020202020204" pitchFamily="34" charset="0"/>
              <a:buChar char="•"/>
            </a:pP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Subnet:</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Launches in the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Private subnet </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of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ap-south-1a</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a:p>
            <a:pPr algn="just" rtl="0" fontAlgn="base">
              <a:lnSpc>
                <a:spcPct val="125000"/>
              </a:lnSpc>
              <a:spcBef>
                <a:spcPts val="0"/>
              </a:spcBef>
              <a:spcAft>
                <a:spcPts val="0"/>
              </a:spcAft>
              <a:buFont typeface="Arial" panose="020B0604020202020204" pitchFamily="34" charset="0"/>
              <a:buChar char="•"/>
            </a:pP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Security Group</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Uses </a:t>
            </a: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vpc</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_sg</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to manage </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inbound </a:t>
            </a:r>
            <a:r>
              <a:rPr lang="en-IN"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and</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r>
              <a:rPr lang="en-IN"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outbound traffic.</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p:txBody>
      </p:sp>
    </p:spTree>
    <p:extLst>
      <p:ext uri="{BB962C8B-B14F-4D97-AF65-F5344CB8AC3E}">
        <p14:creationId xmlns:p14="http://schemas.microsoft.com/office/powerpoint/2010/main" val="135115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2490E9-48E1-AE54-F0AB-0FFE5D2F2669}"/>
              </a:ext>
            </a:extLst>
          </p:cNvPr>
          <p:cNvPicPr>
            <a:picLocks noChangeAspect="1"/>
          </p:cNvPicPr>
          <p:nvPr/>
        </p:nvPicPr>
        <p:blipFill>
          <a:blip r:embed="rId2"/>
          <a:stretch>
            <a:fillRect/>
          </a:stretch>
        </p:blipFill>
        <p:spPr>
          <a:xfrm>
            <a:off x="2387600" y="3666078"/>
            <a:ext cx="6502400" cy="3035242"/>
          </a:xfrm>
          <a:prstGeom prst="rect">
            <a:avLst/>
          </a:prstGeom>
        </p:spPr>
      </p:pic>
      <p:sp>
        <p:nvSpPr>
          <p:cNvPr id="11" name="Title 1">
            <a:extLst>
              <a:ext uri="{FF2B5EF4-FFF2-40B4-BE49-F238E27FC236}">
                <a16:creationId xmlns:a16="http://schemas.microsoft.com/office/drawing/2014/main" id="{A43C4A13-0142-623B-90D2-AB1C8F3AFD7D}"/>
              </a:ext>
            </a:extLst>
          </p:cNvPr>
          <p:cNvSpPr>
            <a:spLocks noGrp="1"/>
          </p:cNvSpPr>
          <p:nvPr>
            <p:ph type="title"/>
          </p:nvPr>
        </p:nvSpPr>
        <p:spPr>
          <a:xfrm>
            <a:off x="1897697" y="0"/>
            <a:ext cx="10018713" cy="863847"/>
          </a:xfrm>
        </p:spPr>
        <p:txBody>
          <a:bodyPr>
            <a:normAutofit/>
          </a:bodyPr>
          <a:lstStyle/>
          <a:p>
            <a:pPr algn="l"/>
            <a:r>
              <a:rPr lang="en-US" sz="3200" dirty="0">
                <a:solidFill>
                  <a:schemeClr val="accent1">
                    <a:lumMod val="75000"/>
                  </a:schemeClr>
                </a:solidFill>
              </a:rPr>
              <a:t>Steps to Initialize, Plan and Apply Terraform</a:t>
            </a:r>
            <a:endParaRPr lang="en-IN" sz="3200" dirty="0">
              <a:solidFill>
                <a:schemeClr val="accent1">
                  <a:lumMod val="75000"/>
                </a:schemeClr>
              </a:solidFill>
            </a:endParaRPr>
          </a:p>
        </p:txBody>
      </p:sp>
      <p:sp>
        <p:nvSpPr>
          <p:cNvPr id="12" name="Content Placeholder 2">
            <a:extLst>
              <a:ext uri="{FF2B5EF4-FFF2-40B4-BE49-F238E27FC236}">
                <a16:creationId xmlns:a16="http://schemas.microsoft.com/office/drawing/2014/main" id="{03601049-0048-7F6A-F836-6646D0032740}"/>
              </a:ext>
            </a:extLst>
          </p:cNvPr>
          <p:cNvSpPr>
            <a:spLocks noGrp="1"/>
          </p:cNvSpPr>
          <p:nvPr>
            <p:ph idx="1"/>
          </p:nvPr>
        </p:nvSpPr>
        <p:spPr>
          <a:xfrm>
            <a:off x="1897697" y="444500"/>
            <a:ext cx="8396606" cy="3221578"/>
          </a:xfrm>
        </p:spPr>
        <p:txBody>
          <a:bodyPr>
            <a:noAutofit/>
          </a:bodyPr>
          <a:lstStyle/>
          <a:p>
            <a:pPr marL="0" indent="0">
              <a:lnSpc>
                <a:spcPct val="150000"/>
              </a:lnSpc>
              <a:spcBef>
                <a:spcPts val="0"/>
              </a:spcBef>
              <a:spcAft>
                <a:spcPts val="0"/>
              </a:spcAft>
              <a:buNone/>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Initialize Terraform:</a:t>
            </a:r>
          </a:p>
          <a:p>
            <a:pPr>
              <a:lnSpc>
                <a:spcPct val="150000"/>
              </a:lnSpc>
              <a:spcBef>
                <a:spcPts val="0"/>
              </a:spcBef>
              <a:spcAft>
                <a:spcPts val="0"/>
              </a:spcAft>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Run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terraform init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to:</a:t>
            </a:r>
          </a:p>
          <a:p>
            <a:pPr marL="285750" indent="-285750">
              <a:lnSpc>
                <a:spcPct val="150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Run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terraform init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to Download and configure the necessary provider plugins.</a:t>
            </a:r>
          </a:p>
          <a:p>
            <a:pPr marL="285750" indent="-285750">
              <a:lnSpc>
                <a:spcPct val="150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Prepare the working directory for Terraform usage.</a:t>
            </a:r>
          </a:p>
          <a:p>
            <a:pPr marL="285750" indent="-285750">
              <a:lnSpc>
                <a:spcPct val="150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Ensure the backend configuration (if defined) is initialized.</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609190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52530-C0F3-00F8-F5D0-2073E60A30EC}"/>
              </a:ext>
            </a:extLst>
          </p:cNvPr>
          <p:cNvSpPr>
            <a:spLocks noGrp="1"/>
          </p:cNvSpPr>
          <p:nvPr>
            <p:ph idx="1"/>
          </p:nvPr>
        </p:nvSpPr>
        <p:spPr>
          <a:xfrm>
            <a:off x="1612900" y="424874"/>
            <a:ext cx="10058400" cy="1661992"/>
          </a:xfrm>
        </p:spPr>
        <p:txBody>
          <a:bodyPr>
            <a:normAutofit/>
          </a:bodyPr>
          <a:lstStyle/>
          <a:p>
            <a:pPr marL="0" indent="0">
              <a:buNone/>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Plan Terraform Execution:</a:t>
            </a:r>
            <a:endParaRPr lang="en-US" sz="2000" dirty="0">
              <a:solidFill>
                <a:schemeClr val="tx1">
                  <a:lumMod val="85000"/>
                  <a:lumOff val="15000"/>
                </a:schemeClr>
              </a:solidFill>
              <a:latin typeface="Sabon Next LT" panose="02000500000000000000" pitchFamily="2" charset="0"/>
              <a:cs typeface="Sabon Next LT" panose="02000500000000000000" pitchFamily="2" charset="0"/>
            </a:endParaRPr>
          </a:p>
          <a:p>
            <a:r>
              <a:rPr lang="en-US" sz="2000" dirty="0">
                <a:solidFill>
                  <a:schemeClr val="tx1">
                    <a:lumMod val="85000"/>
                    <a:lumOff val="15000"/>
                  </a:schemeClr>
                </a:solidFill>
                <a:latin typeface="Sabon Next LT" panose="02000500000000000000" pitchFamily="2" charset="0"/>
                <a:cs typeface="Sabon Next LT" panose="02000500000000000000" pitchFamily="2" charset="0"/>
              </a:rPr>
              <a:t>After terraform init, we use terraform plan to check the preview changes that made in infrastructure.</a:t>
            </a:r>
          </a:p>
          <a:p>
            <a:r>
              <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Ensure the configurations are correct before applying changes.</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p:txBody>
      </p:sp>
      <p:pic>
        <p:nvPicPr>
          <p:cNvPr id="5" name="Picture 4">
            <a:extLst>
              <a:ext uri="{FF2B5EF4-FFF2-40B4-BE49-F238E27FC236}">
                <a16:creationId xmlns:a16="http://schemas.microsoft.com/office/drawing/2014/main" id="{F5579E6B-AE7B-EC9E-0323-CA8DE477FCAD}"/>
              </a:ext>
            </a:extLst>
          </p:cNvPr>
          <p:cNvPicPr>
            <a:picLocks noChangeAspect="1"/>
          </p:cNvPicPr>
          <p:nvPr/>
        </p:nvPicPr>
        <p:blipFill>
          <a:blip r:embed="rId2"/>
          <a:stretch>
            <a:fillRect/>
          </a:stretch>
        </p:blipFill>
        <p:spPr>
          <a:xfrm>
            <a:off x="2595561" y="2301441"/>
            <a:ext cx="7000875" cy="542925"/>
          </a:xfrm>
          <a:prstGeom prst="rect">
            <a:avLst/>
          </a:prstGeom>
        </p:spPr>
      </p:pic>
      <p:pic>
        <p:nvPicPr>
          <p:cNvPr id="10" name="Picture 9">
            <a:extLst>
              <a:ext uri="{FF2B5EF4-FFF2-40B4-BE49-F238E27FC236}">
                <a16:creationId xmlns:a16="http://schemas.microsoft.com/office/drawing/2014/main" id="{674D1C04-371C-9A72-4076-50203B04904B}"/>
              </a:ext>
            </a:extLst>
          </p:cNvPr>
          <p:cNvPicPr>
            <a:picLocks noChangeAspect="1"/>
          </p:cNvPicPr>
          <p:nvPr/>
        </p:nvPicPr>
        <p:blipFill>
          <a:blip r:embed="rId3"/>
          <a:stretch>
            <a:fillRect/>
          </a:stretch>
        </p:blipFill>
        <p:spPr>
          <a:xfrm>
            <a:off x="2157412" y="4939567"/>
            <a:ext cx="7877175" cy="428625"/>
          </a:xfrm>
          <a:prstGeom prst="rect">
            <a:avLst/>
          </a:prstGeom>
        </p:spPr>
      </p:pic>
      <p:pic>
        <p:nvPicPr>
          <p:cNvPr id="11" name="Picture 10">
            <a:extLst>
              <a:ext uri="{FF2B5EF4-FFF2-40B4-BE49-F238E27FC236}">
                <a16:creationId xmlns:a16="http://schemas.microsoft.com/office/drawing/2014/main" id="{66D6F7A4-8577-7777-5F23-F85A27B0FC56}"/>
              </a:ext>
            </a:extLst>
          </p:cNvPr>
          <p:cNvPicPr>
            <a:picLocks noChangeAspect="1"/>
          </p:cNvPicPr>
          <p:nvPr/>
        </p:nvPicPr>
        <p:blipFill>
          <a:blip r:embed="rId4"/>
          <a:srcRect t="73720" r="32481"/>
          <a:stretch/>
        </p:blipFill>
        <p:spPr>
          <a:xfrm>
            <a:off x="2008980" y="5494084"/>
            <a:ext cx="8174038" cy="928687"/>
          </a:xfrm>
          <a:prstGeom prst="rect">
            <a:avLst/>
          </a:prstGeom>
        </p:spPr>
      </p:pic>
      <p:sp>
        <p:nvSpPr>
          <p:cNvPr id="12" name="Content Placeholder 2">
            <a:extLst>
              <a:ext uri="{FF2B5EF4-FFF2-40B4-BE49-F238E27FC236}">
                <a16:creationId xmlns:a16="http://schemas.microsoft.com/office/drawing/2014/main" id="{C6464944-C296-19D7-B4E3-36F30F6AD561}"/>
              </a:ext>
            </a:extLst>
          </p:cNvPr>
          <p:cNvSpPr txBox="1">
            <a:spLocks/>
          </p:cNvSpPr>
          <p:nvPr/>
        </p:nvSpPr>
        <p:spPr>
          <a:xfrm>
            <a:off x="1636712" y="3277575"/>
            <a:ext cx="10058400" cy="1661992"/>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l" rtl="0" fontAlgn="base">
              <a:lnSpc>
                <a:spcPts val="0"/>
              </a:lnSpc>
              <a:spcBef>
                <a:spcPts val="0"/>
              </a:spcBef>
              <a:spcAft>
                <a:spcPts val="1000"/>
              </a:spcAft>
              <a:buNone/>
            </a:pP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Apply Terraform Configuration</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a:p>
            <a:pPr algn="l" rtl="0" fontAlgn="base">
              <a:lnSpc>
                <a:spcPts val="3000"/>
              </a:lnSpc>
            </a:pPr>
            <a:r>
              <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Execute </a:t>
            </a: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terraform apply </a:t>
            </a:r>
            <a:r>
              <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to:</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a:p>
            <a:pPr algn="l" rtl="0" fontAlgn="base">
              <a:lnSpc>
                <a:spcPts val="1800"/>
              </a:lnSpc>
              <a:buFont typeface="Arial" panose="020B0604020202020204" pitchFamily="34" charset="0"/>
              <a:buChar char="•"/>
            </a:pPr>
            <a:r>
              <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Provision and configure resources as defined in your Terraform files.</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a:p>
            <a:pPr algn="l" rtl="0" fontAlgn="base">
              <a:lnSpc>
                <a:spcPts val="1800"/>
              </a:lnSpc>
              <a:buFont typeface="Arial" panose="020B0604020202020204" pitchFamily="34" charset="0"/>
              <a:buChar char="•"/>
            </a:pPr>
            <a:r>
              <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Review and confirm the changes if prompted.</a:t>
            </a:r>
            <a:r>
              <a:rPr lang="en-IN"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p:txBody>
      </p:sp>
    </p:spTree>
    <p:extLst>
      <p:ext uri="{BB962C8B-B14F-4D97-AF65-F5344CB8AC3E}">
        <p14:creationId xmlns:p14="http://schemas.microsoft.com/office/powerpoint/2010/main" val="1384551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8240C6-EE89-115B-5998-B1A4E3100424}"/>
              </a:ext>
            </a:extLst>
          </p:cNvPr>
          <p:cNvSpPr>
            <a:spLocks noGrp="1"/>
          </p:cNvSpPr>
          <p:nvPr>
            <p:ph idx="1"/>
          </p:nvPr>
        </p:nvSpPr>
        <p:spPr>
          <a:xfrm>
            <a:off x="1730828" y="1072751"/>
            <a:ext cx="8821285" cy="1048149"/>
          </a:xfrm>
        </p:spPr>
        <p:txBody>
          <a:bodyPr>
            <a:normAutofit/>
          </a:bodyPr>
          <a:lstStyle/>
          <a:p>
            <a:r>
              <a:rPr lang="en-US" sz="2000" dirty="0">
                <a:latin typeface="Sabon Next LT" panose="02000500000000000000" pitchFamily="2" charset="0"/>
                <a:cs typeface="Sabon Next LT" panose="02000500000000000000" pitchFamily="2" charset="0"/>
              </a:rPr>
              <a:t>Open the AWS Console and open the VPC and EC2 Instance for verification</a:t>
            </a:r>
            <a:endParaRPr lang="en-IN" sz="2000" dirty="0">
              <a:latin typeface="Sabon Next LT" panose="02000500000000000000" pitchFamily="2" charset="0"/>
              <a:cs typeface="Sabon Next LT" panose="02000500000000000000" pitchFamily="2" charset="0"/>
            </a:endParaRPr>
          </a:p>
        </p:txBody>
      </p:sp>
      <p:pic>
        <p:nvPicPr>
          <p:cNvPr id="5" name="Picture 4">
            <a:extLst>
              <a:ext uri="{FF2B5EF4-FFF2-40B4-BE49-F238E27FC236}">
                <a16:creationId xmlns:a16="http://schemas.microsoft.com/office/drawing/2014/main" id="{B2C47585-9E88-4328-EACB-6175B6574685}"/>
              </a:ext>
            </a:extLst>
          </p:cNvPr>
          <p:cNvPicPr>
            <a:picLocks noChangeAspect="1"/>
          </p:cNvPicPr>
          <p:nvPr/>
        </p:nvPicPr>
        <p:blipFill>
          <a:blip r:embed="rId2"/>
          <a:stretch>
            <a:fillRect/>
          </a:stretch>
        </p:blipFill>
        <p:spPr>
          <a:xfrm>
            <a:off x="1730828" y="2284669"/>
            <a:ext cx="8730343" cy="4015863"/>
          </a:xfrm>
          <a:prstGeom prst="rect">
            <a:avLst/>
          </a:prstGeom>
        </p:spPr>
      </p:pic>
      <p:sp>
        <p:nvSpPr>
          <p:cNvPr id="7" name="Title 1">
            <a:extLst>
              <a:ext uri="{FF2B5EF4-FFF2-40B4-BE49-F238E27FC236}">
                <a16:creationId xmlns:a16="http://schemas.microsoft.com/office/drawing/2014/main" id="{0ADF660A-78A4-800F-CF63-04734C8A7E91}"/>
              </a:ext>
            </a:extLst>
          </p:cNvPr>
          <p:cNvSpPr>
            <a:spLocks noGrp="1"/>
          </p:cNvSpPr>
          <p:nvPr>
            <p:ph type="title"/>
          </p:nvPr>
        </p:nvSpPr>
        <p:spPr>
          <a:xfrm>
            <a:off x="1639887" y="344840"/>
            <a:ext cx="10018713" cy="863847"/>
          </a:xfrm>
        </p:spPr>
        <p:txBody>
          <a:bodyPr>
            <a:normAutofit/>
          </a:bodyPr>
          <a:lstStyle/>
          <a:p>
            <a:pPr algn="l"/>
            <a:r>
              <a:rPr lang="en-US" sz="3200" dirty="0">
                <a:solidFill>
                  <a:schemeClr val="accent1">
                    <a:lumMod val="75000"/>
                  </a:schemeClr>
                </a:solidFill>
              </a:rPr>
              <a:t>Verification steps in AWS Management Consol</a:t>
            </a:r>
            <a:endParaRPr lang="en-IN" sz="3200" dirty="0">
              <a:solidFill>
                <a:schemeClr val="accent1">
                  <a:lumMod val="75000"/>
                </a:schemeClr>
              </a:solidFill>
            </a:endParaRPr>
          </a:p>
        </p:txBody>
      </p:sp>
    </p:spTree>
    <p:extLst>
      <p:ext uri="{BB962C8B-B14F-4D97-AF65-F5344CB8AC3E}">
        <p14:creationId xmlns:p14="http://schemas.microsoft.com/office/powerpoint/2010/main" val="248915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A1628C-9785-EC10-BB02-70DEA604806C}"/>
              </a:ext>
            </a:extLst>
          </p:cNvPr>
          <p:cNvSpPr>
            <a:spLocks noGrp="1"/>
          </p:cNvSpPr>
          <p:nvPr>
            <p:ph idx="1"/>
          </p:nvPr>
        </p:nvSpPr>
        <p:spPr>
          <a:xfrm>
            <a:off x="1371600" y="1403604"/>
            <a:ext cx="10058400" cy="4050792"/>
          </a:xfrm>
        </p:spPr>
        <p:txBody>
          <a:bodyPr/>
          <a:lstStyle/>
          <a:p>
            <a:r>
              <a:rPr lang="en-US" dirty="0"/>
              <a:t>Go to VPC and check the new vpc is created.</a:t>
            </a:r>
            <a:endParaRPr lang="en-IN" dirty="0"/>
          </a:p>
        </p:txBody>
      </p:sp>
      <p:pic>
        <p:nvPicPr>
          <p:cNvPr id="7" name="Picture 6">
            <a:extLst>
              <a:ext uri="{FF2B5EF4-FFF2-40B4-BE49-F238E27FC236}">
                <a16:creationId xmlns:a16="http://schemas.microsoft.com/office/drawing/2014/main" id="{CB8B0AF5-2420-6411-EBC6-9646DF46FFB7}"/>
              </a:ext>
            </a:extLst>
          </p:cNvPr>
          <p:cNvPicPr>
            <a:picLocks noChangeAspect="1"/>
          </p:cNvPicPr>
          <p:nvPr/>
        </p:nvPicPr>
        <p:blipFill>
          <a:blip r:embed="rId2"/>
          <a:stretch>
            <a:fillRect/>
          </a:stretch>
        </p:blipFill>
        <p:spPr>
          <a:xfrm>
            <a:off x="1371600" y="1578240"/>
            <a:ext cx="10058400" cy="4492360"/>
          </a:xfrm>
          <a:prstGeom prst="rect">
            <a:avLst/>
          </a:prstGeom>
        </p:spPr>
      </p:pic>
      <p:sp>
        <p:nvSpPr>
          <p:cNvPr id="8" name="Content Placeholder 2">
            <a:extLst>
              <a:ext uri="{FF2B5EF4-FFF2-40B4-BE49-F238E27FC236}">
                <a16:creationId xmlns:a16="http://schemas.microsoft.com/office/drawing/2014/main" id="{0DED369F-5DFF-C77F-451C-8205CFEC1231}"/>
              </a:ext>
            </a:extLst>
          </p:cNvPr>
          <p:cNvSpPr txBox="1">
            <a:spLocks/>
          </p:cNvSpPr>
          <p:nvPr/>
        </p:nvSpPr>
        <p:spPr>
          <a:xfrm>
            <a:off x="1685357" y="355455"/>
            <a:ext cx="8821285" cy="104814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2000" b="1" i="0" u="none" strike="noStrike" dirty="0">
                <a:solidFill>
                  <a:schemeClr val="tx1">
                    <a:lumMod val="85000"/>
                    <a:lumOff val="15000"/>
                  </a:schemeClr>
                </a:solidFill>
                <a:effectLst/>
                <a:latin typeface="Sabon Next LT" panose="02000500000000000000" pitchFamily="2" charset="0"/>
              </a:rPr>
              <a:t>Verify </a:t>
            </a:r>
            <a:r>
              <a:rPr lang="en-US" sz="2000" b="1" dirty="0">
                <a:solidFill>
                  <a:schemeClr val="tx1">
                    <a:lumMod val="85000"/>
                    <a:lumOff val="15000"/>
                  </a:schemeClr>
                </a:solidFill>
                <a:latin typeface="Sabon Next LT" panose="02000500000000000000" pitchFamily="2" charset="0"/>
              </a:rPr>
              <a:t>VPC </a:t>
            </a:r>
            <a:r>
              <a:rPr lang="en-US" sz="2000" b="1" i="0" u="none" strike="noStrike" dirty="0">
                <a:solidFill>
                  <a:schemeClr val="tx1">
                    <a:lumMod val="85000"/>
                    <a:lumOff val="15000"/>
                  </a:schemeClr>
                </a:solidFill>
                <a:effectLst/>
                <a:latin typeface="Sabon Next LT" panose="02000500000000000000" pitchFamily="2" charset="0"/>
              </a:rPr>
              <a:t>Configurations</a:t>
            </a:r>
          </a:p>
          <a:p>
            <a:pPr marL="285750" indent="-285750">
              <a:buFont typeface="Arial" panose="020B0604020202020204" pitchFamily="34" charset="0"/>
              <a:buChar char="•"/>
            </a:pPr>
            <a:r>
              <a:rPr lang="en-US" sz="2000" i="0" dirty="0">
                <a:solidFill>
                  <a:schemeClr val="tx1">
                    <a:lumMod val="85000"/>
                    <a:lumOff val="15000"/>
                  </a:schemeClr>
                </a:solidFill>
                <a:effectLst/>
                <a:latin typeface="Sabon Next LT" panose="02000500000000000000" pitchFamily="2" charset="0"/>
              </a:rPr>
              <a:t>Open VPC </a:t>
            </a:r>
            <a:r>
              <a:rPr lang="en-US" sz="2000" dirty="0">
                <a:solidFill>
                  <a:schemeClr val="tx1">
                    <a:lumMod val="85000"/>
                    <a:lumOff val="15000"/>
                  </a:schemeClr>
                </a:solidFill>
                <a:latin typeface="Sabon Next LT" panose="02000500000000000000" pitchFamily="2" charset="0"/>
              </a:rPr>
              <a:t>Resource and check the VPC, Subnet, Internet Gateway and Route Tables</a:t>
            </a:r>
            <a:r>
              <a:rPr lang="en-US" sz="2000" b="0" i="0" dirty="0">
                <a:solidFill>
                  <a:schemeClr val="tx1">
                    <a:lumMod val="85000"/>
                    <a:lumOff val="15000"/>
                  </a:schemeClr>
                </a:solidFill>
                <a:effectLst/>
                <a:latin typeface="Sabon Next LT" panose="02000500000000000000" pitchFamily="2" charset="0"/>
              </a:rPr>
              <a:t>​.</a:t>
            </a:r>
            <a:endParaRPr lang="en-IN" sz="2000" dirty="0">
              <a:solidFill>
                <a:schemeClr val="tx1">
                  <a:lumMod val="85000"/>
                  <a:lumOff val="15000"/>
                </a:schemeClr>
              </a:solidFill>
            </a:endParaRPr>
          </a:p>
        </p:txBody>
      </p:sp>
    </p:spTree>
    <p:extLst>
      <p:ext uri="{BB962C8B-B14F-4D97-AF65-F5344CB8AC3E}">
        <p14:creationId xmlns:p14="http://schemas.microsoft.com/office/powerpoint/2010/main" val="2648674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5A9E0-8641-032F-2394-4FC75A951A42}"/>
              </a:ext>
            </a:extLst>
          </p:cNvPr>
          <p:cNvPicPr>
            <a:picLocks noChangeAspect="1"/>
          </p:cNvPicPr>
          <p:nvPr/>
        </p:nvPicPr>
        <p:blipFill>
          <a:blip r:embed="rId2"/>
          <a:srcRect l="15758" r="11091" b="25267"/>
          <a:stretch/>
        </p:blipFill>
        <p:spPr>
          <a:xfrm>
            <a:off x="3003550" y="1223136"/>
            <a:ext cx="6426200" cy="1776513"/>
          </a:xfrm>
          <a:prstGeom prst="rect">
            <a:avLst/>
          </a:prstGeom>
        </p:spPr>
      </p:pic>
      <p:pic>
        <p:nvPicPr>
          <p:cNvPr id="9" name="Picture 8">
            <a:extLst>
              <a:ext uri="{FF2B5EF4-FFF2-40B4-BE49-F238E27FC236}">
                <a16:creationId xmlns:a16="http://schemas.microsoft.com/office/drawing/2014/main" id="{D68F313F-0990-FEDB-5FDF-DEFE9BD54E4E}"/>
              </a:ext>
            </a:extLst>
          </p:cNvPr>
          <p:cNvPicPr>
            <a:picLocks noChangeAspect="1"/>
          </p:cNvPicPr>
          <p:nvPr/>
        </p:nvPicPr>
        <p:blipFill>
          <a:blip r:embed="rId3"/>
          <a:srcRect l="17245" t="17937" r="11307"/>
          <a:stretch/>
        </p:blipFill>
        <p:spPr>
          <a:xfrm>
            <a:off x="2895600" y="4307148"/>
            <a:ext cx="6642100" cy="2347652"/>
          </a:xfrm>
          <a:prstGeom prst="rect">
            <a:avLst/>
          </a:prstGeom>
        </p:spPr>
      </p:pic>
      <p:sp>
        <p:nvSpPr>
          <p:cNvPr id="10" name="Content Placeholder 2">
            <a:extLst>
              <a:ext uri="{FF2B5EF4-FFF2-40B4-BE49-F238E27FC236}">
                <a16:creationId xmlns:a16="http://schemas.microsoft.com/office/drawing/2014/main" id="{45234CCB-41A8-3B55-7C52-32A24B53E081}"/>
              </a:ext>
            </a:extLst>
          </p:cNvPr>
          <p:cNvSpPr txBox="1">
            <a:spLocks/>
          </p:cNvSpPr>
          <p:nvPr/>
        </p:nvSpPr>
        <p:spPr>
          <a:xfrm>
            <a:off x="2627765" y="174987"/>
            <a:ext cx="8821285" cy="104814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nSpc>
                <a:spcPct val="125000"/>
              </a:lnSpc>
              <a:buNone/>
            </a:pPr>
            <a:r>
              <a:rPr lang="en-US" sz="2000" b="1" dirty="0">
                <a:solidFill>
                  <a:schemeClr val="tx1">
                    <a:lumMod val="85000"/>
                    <a:lumOff val="15000"/>
                  </a:schemeClr>
                </a:solidFill>
                <a:latin typeface="Sabon Next LT" panose="02000500000000000000" pitchFamily="2" charset="0"/>
              </a:rPr>
              <a:t>Check</a:t>
            </a:r>
            <a:r>
              <a:rPr lang="en-US" sz="2000" b="1" i="0" u="none" strike="noStrike" dirty="0">
                <a:solidFill>
                  <a:schemeClr val="tx1">
                    <a:lumMod val="85000"/>
                    <a:lumOff val="15000"/>
                  </a:schemeClr>
                </a:solidFill>
                <a:effectLst/>
                <a:latin typeface="Sabon Next LT" panose="02000500000000000000" pitchFamily="2" charset="0"/>
              </a:rPr>
              <a:t> </a:t>
            </a:r>
            <a:r>
              <a:rPr lang="en-US" sz="2000" b="1" dirty="0">
                <a:solidFill>
                  <a:schemeClr val="tx1">
                    <a:lumMod val="85000"/>
                    <a:lumOff val="15000"/>
                  </a:schemeClr>
                </a:solidFill>
                <a:latin typeface="Sabon Next LT" panose="02000500000000000000" pitchFamily="2" charset="0"/>
              </a:rPr>
              <a:t>VPC </a:t>
            </a:r>
          </a:p>
          <a:p>
            <a:pPr marL="342900" indent="-342900">
              <a:lnSpc>
                <a:spcPct val="125000"/>
              </a:lnSpc>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Click on </a:t>
            </a:r>
            <a:r>
              <a:rPr lang="en-US" sz="2000" i="0" dirty="0">
                <a:solidFill>
                  <a:schemeClr val="tx1">
                    <a:lumMod val="85000"/>
                    <a:lumOff val="15000"/>
                  </a:schemeClr>
                </a:solidFill>
                <a:effectLst/>
                <a:latin typeface="Sabon Next LT" panose="02000500000000000000" pitchFamily="2" charset="0"/>
              </a:rPr>
              <a:t> VPC </a:t>
            </a:r>
            <a:r>
              <a:rPr lang="en-US" sz="2000" dirty="0">
                <a:solidFill>
                  <a:schemeClr val="tx1">
                    <a:lumMod val="85000"/>
                    <a:lumOff val="15000"/>
                  </a:schemeClr>
                </a:solidFill>
                <a:latin typeface="Sabon Next LT" panose="02000500000000000000" pitchFamily="2" charset="0"/>
              </a:rPr>
              <a:t> and check the </a:t>
            </a:r>
            <a:r>
              <a:rPr lang="en-US" sz="2000" b="1" dirty="0">
                <a:solidFill>
                  <a:schemeClr val="tx1">
                    <a:lumMod val="85000"/>
                    <a:lumOff val="15000"/>
                  </a:schemeClr>
                </a:solidFill>
                <a:latin typeface="Sabon Next LT" panose="02000500000000000000" pitchFamily="2" charset="0"/>
              </a:rPr>
              <a:t>vpc01</a:t>
            </a:r>
            <a:r>
              <a:rPr lang="en-US" sz="2000" dirty="0">
                <a:solidFill>
                  <a:schemeClr val="tx1">
                    <a:lumMod val="85000"/>
                    <a:lumOff val="15000"/>
                  </a:schemeClr>
                </a:solidFill>
                <a:latin typeface="Sabon Next LT" panose="02000500000000000000" pitchFamily="2" charset="0"/>
              </a:rPr>
              <a:t> with the IP Address </a:t>
            </a:r>
            <a:r>
              <a:rPr lang="en-US" sz="2000" b="1" dirty="0">
                <a:solidFill>
                  <a:schemeClr val="tx1">
                    <a:lumMod val="85000"/>
                    <a:lumOff val="15000"/>
                  </a:schemeClr>
                </a:solidFill>
                <a:latin typeface="Sabon Next LT" panose="02000500000000000000" pitchFamily="2" charset="0"/>
              </a:rPr>
              <a:t>10.0.0.0/16 </a:t>
            </a:r>
            <a:r>
              <a:rPr lang="en-US" sz="2000" b="0" i="0" dirty="0">
                <a:solidFill>
                  <a:schemeClr val="tx1">
                    <a:lumMod val="85000"/>
                    <a:lumOff val="15000"/>
                  </a:schemeClr>
                </a:solidFill>
                <a:effectLst/>
                <a:latin typeface="Sabon Next LT" panose="02000500000000000000" pitchFamily="2" charset="0"/>
              </a:rPr>
              <a:t>.</a:t>
            </a:r>
            <a:endParaRPr lang="en-IN" sz="2000" dirty="0">
              <a:solidFill>
                <a:schemeClr val="tx1">
                  <a:lumMod val="85000"/>
                  <a:lumOff val="15000"/>
                </a:schemeClr>
              </a:solidFill>
            </a:endParaRPr>
          </a:p>
        </p:txBody>
      </p:sp>
      <p:sp>
        <p:nvSpPr>
          <p:cNvPr id="11" name="Content Placeholder 2">
            <a:extLst>
              <a:ext uri="{FF2B5EF4-FFF2-40B4-BE49-F238E27FC236}">
                <a16:creationId xmlns:a16="http://schemas.microsoft.com/office/drawing/2014/main" id="{82B5BC4A-F617-8EA1-5EC6-22A06B3130EF}"/>
              </a:ext>
            </a:extLst>
          </p:cNvPr>
          <p:cNvSpPr txBox="1">
            <a:spLocks/>
          </p:cNvSpPr>
          <p:nvPr/>
        </p:nvSpPr>
        <p:spPr>
          <a:xfrm>
            <a:off x="2627764" y="3129324"/>
            <a:ext cx="8821285" cy="104814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nSpc>
                <a:spcPct val="125000"/>
              </a:lnSpc>
              <a:buNone/>
            </a:pPr>
            <a:r>
              <a:rPr lang="en-US" sz="2000" b="1" dirty="0">
                <a:solidFill>
                  <a:schemeClr val="tx1">
                    <a:lumMod val="85000"/>
                    <a:lumOff val="15000"/>
                  </a:schemeClr>
                </a:solidFill>
                <a:latin typeface="Sabon Next LT" panose="02000500000000000000" pitchFamily="2" charset="0"/>
              </a:rPr>
              <a:t>Check</a:t>
            </a:r>
            <a:r>
              <a:rPr lang="en-US" sz="2000" b="1" i="0" u="none" strike="noStrike" dirty="0">
                <a:solidFill>
                  <a:schemeClr val="tx1">
                    <a:lumMod val="85000"/>
                    <a:lumOff val="15000"/>
                  </a:schemeClr>
                </a:solidFill>
                <a:effectLst/>
                <a:latin typeface="Sabon Next LT" panose="02000500000000000000" pitchFamily="2" charset="0"/>
              </a:rPr>
              <a:t> Subnet</a:t>
            </a:r>
            <a:r>
              <a:rPr lang="en-US" sz="2000" b="1" dirty="0">
                <a:solidFill>
                  <a:schemeClr val="tx1">
                    <a:lumMod val="85000"/>
                    <a:lumOff val="15000"/>
                  </a:schemeClr>
                </a:solidFill>
                <a:latin typeface="Sabon Next LT" panose="02000500000000000000" pitchFamily="2" charset="0"/>
              </a:rPr>
              <a:t>s</a:t>
            </a:r>
          </a:p>
          <a:p>
            <a:pPr marL="342900" indent="-342900">
              <a:lnSpc>
                <a:spcPct val="125000"/>
              </a:lnSpc>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Click on </a:t>
            </a:r>
            <a:r>
              <a:rPr lang="en-US" sz="2000" i="0" dirty="0">
                <a:solidFill>
                  <a:schemeClr val="tx1">
                    <a:lumMod val="85000"/>
                    <a:lumOff val="15000"/>
                  </a:schemeClr>
                </a:solidFill>
                <a:effectLst/>
                <a:latin typeface="Sabon Next LT" panose="02000500000000000000" pitchFamily="2" charset="0"/>
              </a:rPr>
              <a:t> Subnet </a:t>
            </a:r>
            <a:r>
              <a:rPr lang="en-US" sz="2000" dirty="0">
                <a:solidFill>
                  <a:schemeClr val="tx1">
                    <a:lumMod val="85000"/>
                    <a:lumOff val="15000"/>
                  </a:schemeClr>
                </a:solidFill>
                <a:latin typeface="Sabon Next LT" panose="02000500000000000000" pitchFamily="2" charset="0"/>
              </a:rPr>
              <a:t> and check the </a:t>
            </a:r>
            <a:r>
              <a:rPr lang="en-US" sz="2000" b="1" dirty="0">
                <a:solidFill>
                  <a:schemeClr val="tx1">
                    <a:lumMod val="85000"/>
                    <a:lumOff val="15000"/>
                  </a:schemeClr>
                </a:solidFill>
                <a:latin typeface="Sabon Next LT" panose="02000500000000000000" pitchFamily="2" charset="0"/>
              </a:rPr>
              <a:t>Publicsubnet </a:t>
            </a:r>
            <a:r>
              <a:rPr lang="en-US" sz="2000" dirty="0">
                <a:solidFill>
                  <a:schemeClr val="tx1">
                    <a:lumMod val="85000"/>
                    <a:lumOff val="15000"/>
                  </a:schemeClr>
                </a:solidFill>
                <a:latin typeface="Sabon Next LT" panose="02000500000000000000" pitchFamily="2" charset="0"/>
              </a:rPr>
              <a:t>and</a:t>
            </a:r>
            <a:r>
              <a:rPr lang="en-US" sz="2000" b="1" dirty="0">
                <a:solidFill>
                  <a:schemeClr val="tx1">
                    <a:lumMod val="85000"/>
                    <a:lumOff val="15000"/>
                  </a:schemeClr>
                </a:solidFill>
                <a:latin typeface="Sabon Next LT" panose="02000500000000000000" pitchFamily="2" charset="0"/>
              </a:rPr>
              <a:t> Privatesubnet</a:t>
            </a:r>
            <a:r>
              <a:rPr lang="en-US" sz="2000" dirty="0">
                <a:solidFill>
                  <a:schemeClr val="tx1">
                    <a:lumMod val="85000"/>
                    <a:lumOff val="15000"/>
                  </a:schemeClr>
                </a:solidFill>
                <a:latin typeface="Sabon Next LT" panose="02000500000000000000" pitchFamily="2" charset="0"/>
              </a:rPr>
              <a:t> are created in </a:t>
            </a:r>
            <a:r>
              <a:rPr lang="en-US" sz="2000" b="1" dirty="0">
                <a:solidFill>
                  <a:schemeClr val="tx1">
                    <a:lumMod val="85000"/>
                    <a:lumOff val="15000"/>
                  </a:schemeClr>
                </a:solidFill>
                <a:latin typeface="Sabon Next LT" panose="02000500000000000000" pitchFamily="2" charset="0"/>
              </a:rPr>
              <a:t>vpc01</a:t>
            </a:r>
            <a:r>
              <a:rPr lang="en-US" sz="2000" dirty="0">
                <a:solidFill>
                  <a:schemeClr val="tx1">
                    <a:lumMod val="85000"/>
                    <a:lumOff val="15000"/>
                  </a:schemeClr>
                </a:solidFill>
                <a:latin typeface="Sabon Next LT" panose="02000500000000000000" pitchFamily="2" charset="0"/>
              </a:rPr>
              <a:t>.</a:t>
            </a:r>
            <a:endParaRPr lang="en-IN" sz="2000" dirty="0">
              <a:solidFill>
                <a:schemeClr val="tx1">
                  <a:lumMod val="85000"/>
                  <a:lumOff val="15000"/>
                </a:schemeClr>
              </a:solidFill>
            </a:endParaRPr>
          </a:p>
        </p:txBody>
      </p:sp>
    </p:spTree>
    <p:extLst>
      <p:ext uri="{BB962C8B-B14F-4D97-AF65-F5344CB8AC3E}">
        <p14:creationId xmlns:p14="http://schemas.microsoft.com/office/powerpoint/2010/main" val="1834202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E94BDA-BB0C-4F54-737B-66BFA078B1EF}"/>
              </a:ext>
            </a:extLst>
          </p:cNvPr>
          <p:cNvPicPr>
            <a:picLocks noChangeAspect="1"/>
          </p:cNvPicPr>
          <p:nvPr/>
        </p:nvPicPr>
        <p:blipFill>
          <a:blip r:embed="rId2"/>
          <a:srcRect l="17328" b="21178"/>
          <a:stretch/>
        </p:blipFill>
        <p:spPr>
          <a:xfrm>
            <a:off x="1935224" y="1252440"/>
            <a:ext cx="8315451" cy="2074959"/>
          </a:xfrm>
          <a:prstGeom prst="rect">
            <a:avLst/>
          </a:prstGeom>
        </p:spPr>
      </p:pic>
      <p:pic>
        <p:nvPicPr>
          <p:cNvPr id="9" name="Picture 8">
            <a:extLst>
              <a:ext uri="{FF2B5EF4-FFF2-40B4-BE49-F238E27FC236}">
                <a16:creationId xmlns:a16="http://schemas.microsoft.com/office/drawing/2014/main" id="{00F7D588-9A72-C419-233B-FB548A25E344}"/>
              </a:ext>
            </a:extLst>
          </p:cNvPr>
          <p:cNvPicPr>
            <a:picLocks noChangeAspect="1"/>
          </p:cNvPicPr>
          <p:nvPr/>
        </p:nvPicPr>
        <p:blipFill>
          <a:blip r:embed="rId3"/>
          <a:srcRect l="17209" t="15407" b="24838"/>
          <a:stretch/>
        </p:blipFill>
        <p:spPr>
          <a:xfrm>
            <a:off x="1663372" y="4270690"/>
            <a:ext cx="8859156" cy="2095500"/>
          </a:xfrm>
          <a:prstGeom prst="rect">
            <a:avLst/>
          </a:prstGeom>
        </p:spPr>
      </p:pic>
      <p:sp>
        <p:nvSpPr>
          <p:cNvPr id="12" name="Content Placeholder 2">
            <a:extLst>
              <a:ext uri="{FF2B5EF4-FFF2-40B4-BE49-F238E27FC236}">
                <a16:creationId xmlns:a16="http://schemas.microsoft.com/office/drawing/2014/main" id="{F0C1A9C3-D0D6-33F4-74BB-D76E2E4370F4}"/>
              </a:ext>
            </a:extLst>
          </p:cNvPr>
          <p:cNvSpPr txBox="1">
            <a:spLocks/>
          </p:cNvSpPr>
          <p:nvPr/>
        </p:nvSpPr>
        <p:spPr>
          <a:xfrm>
            <a:off x="1581150" y="204291"/>
            <a:ext cx="8821285" cy="104814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2000" b="1" dirty="0">
                <a:solidFill>
                  <a:schemeClr val="tx1">
                    <a:lumMod val="85000"/>
                    <a:lumOff val="15000"/>
                  </a:schemeClr>
                </a:solidFill>
                <a:latin typeface="Sabon Next LT" panose="02000500000000000000" pitchFamily="2" charset="0"/>
              </a:rPr>
              <a:t>Check</a:t>
            </a:r>
            <a:r>
              <a:rPr lang="en-US" sz="2000" b="1" i="0" u="none" strike="noStrike" dirty="0">
                <a:solidFill>
                  <a:schemeClr val="tx1">
                    <a:lumMod val="85000"/>
                    <a:lumOff val="15000"/>
                  </a:schemeClr>
                </a:solidFill>
                <a:effectLst/>
                <a:latin typeface="Sabon Next LT" panose="02000500000000000000" pitchFamily="2" charset="0"/>
              </a:rPr>
              <a:t> </a:t>
            </a:r>
            <a:r>
              <a:rPr lang="en-US" sz="2000" b="1" dirty="0">
                <a:solidFill>
                  <a:schemeClr val="tx1">
                    <a:lumMod val="85000"/>
                    <a:lumOff val="15000"/>
                  </a:schemeClr>
                </a:solidFill>
                <a:latin typeface="Sabon Next LT" panose="02000500000000000000" pitchFamily="2" charset="0"/>
              </a:rPr>
              <a:t>Internet Gateway</a:t>
            </a:r>
          </a:p>
          <a:p>
            <a:pPr marL="342900" indent="-342900">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Click on </a:t>
            </a:r>
            <a:r>
              <a:rPr lang="en-US" sz="2000" i="0" dirty="0">
                <a:solidFill>
                  <a:schemeClr val="tx1">
                    <a:lumMod val="85000"/>
                    <a:lumOff val="15000"/>
                  </a:schemeClr>
                </a:solidFill>
                <a:effectLst/>
                <a:latin typeface="Sabon Next LT" panose="02000500000000000000" pitchFamily="2" charset="0"/>
              </a:rPr>
              <a:t> </a:t>
            </a:r>
            <a:r>
              <a:rPr lang="en-US" sz="2000" dirty="0">
                <a:solidFill>
                  <a:schemeClr val="tx1">
                    <a:lumMod val="85000"/>
                    <a:lumOff val="15000"/>
                  </a:schemeClr>
                </a:solidFill>
                <a:latin typeface="Sabon Next LT" panose="02000500000000000000" pitchFamily="2" charset="0"/>
              </a:rPr>
              <a:t>Inter</a:t>
            </a:r>
            <a:r>
              <a:rPr lang="en-US" sz="2000" i="0" dirty="0">
                <a:solidFill>
                  <a:schemeClr val="tx1">
                    <a:lumMod val="85000"/>
                    <a:lumOff val="15000"/>
                  </a:schemeClr>
                </a:solidFill>
                <a:effectLst/>
                <a:latin typeface="Sabon Next LT" panose="02000500000000000000" pitchFamily="2" charset="0"/>
              </a:rPr>
              <a:t>net Gateway </a:t>
            </a:r>
            <a:r>
              <a:rPr lang="en-US" sz="2000" dirty="0">
                <a:solidFill>
                  <a:schemeClr val="tx1">
                    <a:lumMod val="85000"/>
                    <a:lumOff val="15000"/>
                  </a:schemeClr>
                </a:solidFill>
                <a:latin typeface="Sabon Next LT" panose="02000500000000000000" pitchFamily="2" charset="0"/>
              </a:rPr>
              <a:t> and check the </a:t>
            </a:r>
            <a:r>
              <a:rPr lang="en-US" sz="2000" b="1" dirty="0">
                <a:solidFill>
                  <a:schemeClr val="tx1">
                    <a:lumMod val="85000"/>
                    <a:lumOff val="15000"/>
                  </a:schemeClr>
                </a:solidFill>
                <a:latin typeface="Sabon Next LT" panose="02000500000000000000" pitchFamily="2" charset="0"/>
              </a:rPr>
              <a:t>igw1 is </a:t>
            </a:r>
            <a:r>
              <a:rPr lang="en-US" sz="2000" dirty="0">
                <a:solidFill>
                  <a:schemeClr val="tx1">
                    <a:lumMod val="85000"/>
                    <a:lumOff val="15000"/>
                  </a:schemeClr>
                </a:solidFill>
                <a:latin typeface="Sabon Next LT" panose="02000500000000000000" pitchFamily="2" charset="0"/>
              </a:rPr>
              <a:t>created in </a:t>
            </a:r>
            <a:r>
              <a:rPr lang="en-US" sz="2000" b="1" dirty="0">
                <a:solidFill>
                  <a:schemeClr val="tx1">
                    <a:lumMod val="85000"/>
                    <a:lumOff val="15000"/>
                  </a:schemeClr>
                </a:solidFill>
                <a:latin typeface="Sabon Next LT" panose="02000500000000000000" pitchFamily="2" charset="0"/>
              </a:rPr>
              <a:t>vpc01</a:t>
            </a:r>
            <a:r>
              <a:rPr lang="en-US" sz="2000" dirty="0">
                <a:solidFill>
                  <a:schemeClr val="tx1">
                    <a:lumMod val="85000"/>
                    <a:lumOff val="15000"/>
                  </a:schemeClr>
                </a:solidFill>
                <a:latin typeface="Sabon Next LT" panose="02000500000000000000" pitchFamily="2" charset="0"/>
              </a:rPr>
              <a:t>.</a:t>
            </a:r>
            <a:endParaRPr lang="en-IN" sz="2000" dirty="0">
              <a:solidFill>
                <a:schemeClr val="tx1">
                  <a:lumMod val="85000"/>
                  <a:lumOff val="15000"/>
                </a:schemeClr>
              </a:solidFill>
            </a:endParaRPr>
          </a:p>
        </p:txBody>
      </p:sp>
      <p:sp>
        <p:nvSpPr>
          <p:cNvPr id="13" name="Content Placeholder 2">
            <a:extLst>
              <a:ext uri="{FF2B5EF4-FFF2-40B4-BE49-F238E27FC236}">
                <a16:creationId xmlns:a16="http://schemas.microsoft.com/office/drawing/2014/main" id="{B080524D-9096-CEAC-EAAB-FB6383123AF1}"/>
              </a:ext>
            </a:extLst>
          </p:cNvPr>
          <p:cNvSpPr txBox="1">
            <a:spLocks/>
          </p:cNvSpPr>
          <p:nvPr/>
        </p:nvSpPr>
        <p:spPr>
          <a:xfrm>
            <a:off x="1581150" y="3327399"/>
            <a:ext cx="8821285" cy="104814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2000" b="1" dirty="0">
                <a:solidFill>
                  <a:schemeClr val="tx1">
                    <a:lumMod val="85000"/>
                    <a:lumOff val="15000"/>
                  </a:schemeClr>
                </a:solidFill>
                <a:latin typeface="Sabon Next LT" panose="02000500000000000000" pitchFamily="2" charset="0"/>
              </a:rPr>
              <a:t>Check</a:t>
            </a:r>
            <a:r>
              <a:rPr lang="en-US" sz="2000" b="1" i="0" u="none" strike="noStrike" dirty="0">
                <a:solidFill>
                  <a:schemeClr val="tx1">
                    <a:lumMod val="85000"/>
                    <a:lumOff val="15000"/>
                  </a:schemeClr>
                </a:solidFill>
                <a:effectLst/>
                <a:latin typeface="Sabon Next LT" panose="02000500000000000000" pitchFamily="2" charset="0"/>
              </a:rPr>
              <a:t> Route Tables</a:t>
            </a:r>
            <a:endParaRPr lang="en-US" sz="2000" b="1" dirty="0">
              <a:solidFill>
                <a:schemeClr val="tx1">
                  <a:lumMod val="85000"/>
                  <a:lumOff val="15000"/>
                </a:schemeClr>
              </a:solidFill>
              <a:latin typeface="Sabon Next LT" panose="02000500000000000000" pitchFamily="2" charset="0"/>
            </a:endParaRPr>
          </a:p>
          <a:p>
            <a:pPr marL="342900" indent="-342900">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Click on </a:t>
            </a:r>
            <a:r>
              <a:rPr lang="en-US" sz="2000" i="0" dirty="0">
                <a:solidFill>
                  <a:schemeClr val="tx1">
                    <a:lumMod val="85000"/>
                    <a:lumOff val="15000"/>
                  </a:schemeClr>
                </a:solidFill>
                <a:effectLst/>
                <a:latin typeface="Sabon Next LT" panose="02000500000000000000" pitchFamily="2" charset="0"/>
              </a:rPr>
              <a:t> </a:t>
            </a:r>
            <a:r>
              <a:rPr lang="en-US" sz="2000" dirty="0">
                <a:solidFill>
                  <a:schemeClr val="tx1">
                    <a:lumMod val="85000"/>
                    <a:lumOff val="15000"/>
                  </a:schemeClr>
                </a:solidFill>
                <a:latin typeface="Sabon Next LT" panose="02000500000000000000" pitchFamily="2" charset="0"/>
              </a:rPr>
              <a:t>Route Tables and check the </a:t>
            </a:r>
            <a:r>
              <a:rPr lang="en-US" sz="2000" b="1" dirty="0">
                <a:solidFill>
                  <a:schemeClr val="tx1">
                    <a:lumMod val="85000"/>
                    <a:lumOff val="15000"/>
                  </a:schemeClr>
                </a:solidFill>
                <a:latin typeface="Sabon Next LT" panose="02000500000000000000" pitchFamily="2" charset="0"/>
              </a:rPr>
              <a:t>igw1 is </a:t>
            </a:r>
            <a:r>
              <a:rPr lang="en-US" sz="2000" dirty="0">
                <a:solidFill>
                  <a:schemeClr val="tx1">
                    <a:lumMod val="85000"/>
                    <a:lumOff val="15000"/>
                  </a:schemeClr>
                </a:solidFill>
                <a:latin typeface="Sabon Next LT" panose="02000500000000000000" pitchFamily="2" charset="0"/>
              </a:rPr>
              <a:t>created in </a:t>
            </a:r>
            <a:r>
              <a:rPr lang="en-US" sz="2000" b="1" dirty="0">
                <a:solidFill>
                  <a:schemeClr val="tx1">
                    <a:lumMod val="85000"/>
                    <a:lumOff val="15000"/>
                  </a:schemeClr>
                </a:solidFill>
                <a:latin typeface="Sabon Next LT" panose="02000500000000000000" pitchFamily="2" charset="0"/>
              </a:rPr>
              <a:t>vpc01</a:t>
            </a:r>
            <a:r>
              <a:rPr lang="en-US" sz="2000" dirty="0">
                <a:solidFill>
                  <a:schemeClr val="tx1">
                    <a:lumMod val="85000"/>
                    <a:lumOff val="15000"/>
                  </a:schemeClr>
                </a:solidFill>
                <a:latin typeface="Sabon Next LT" panose="02000500000000000000" pitchFamily="2" charset="0"/>
              </a:rPr>
              <a:t>.</a:t>
            </a:r>
            <a:endParaRPr lang="en-IN" sz="2000" dirty="0">
              <a:solidFill>
                <a:schemeClr val="tx1">
                  <a:lumMod val="85000"/>
                  <a:lumOff val="15000"/>
                </a:schemeClr>
              </a:solidFill>
            </a:endParaRPr>
          </a:p>
        </p:txBody>
      </p:sp>
    </p:spTree>
    <p:extLst>
      <p:ext uri="{BB962C8B-B14F-4D97-AF65-F5344CB8AC3E}">
        <p14:creationId xmlns:p14="http://schemas.microsoft.com/office/powerpoint/2010/main" val="2159395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C21FDE-A81F-F769-2634-C5BFAABD4859}"/>
              </a:ext>
            </a:extLst>
          </p:cNvPr>
          <p:cNvPicPr>
            <a:picLocks noChangeAspect="1"/>
          </p:cNvPicPr>
          <p:nvPr/>
        </p:nvPicPr>
        <p:blipFill>
          <a:blip r:embed="rId2"/>
          <a:stretch>
            <a:fillRect/>
          </a:stretch>
        </p:blipFill>
        <p:spPr>
          <a:xfrm>
            <a:off x="1235528" y="2242965"/>
            <a:ext cx="9720943" cy="2854278"/>
          </a:xfrm>
          <a:prstGeom prst="rect">
            <a:avLst/>
          </a:prstGeom>
        </p:spPr>
      </p:pic>
      <p:sp>
        <p:nvSpPr>
          <p:cNvPr id="8" name="Content Placeholder 2">
            <a:extLst>
              <a:ext uri="{FF2B5EF4-FFF2-40B4-BE49-F238E27FC236}">
                <a16:creationId xmlns:a16="http://schemas.microsoft.com/office/drawing/2014/main" id="{E748B639-E1CA-E8FB-76F0-62492246D2E9}"/>
              </a:ext>
            </a:extLst>
          </p:cNvPr>
          <p:cNvSpPr txBox="1">
            <a:spLocks/>
          </p:cNvSpPr>
          <p:nvPr/>
        </p:nvSpPr>
        <p:spPr>
          <a:xfrm>
            <a:off x="1235528" y="928508"/>
            <a:ext cx="8821285" cy="104814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2000" b="1" dirty="0">
                <a:solidFill>
                  <a:schemeClr val="tx1">
                    <a:lumMod val="85000"/>
                    <a:lumOff val="15000"/>
                  </a:schemeClr>
                </a:solidFill>
                <a:latin typeface="Sabon Next LT" panose="02000500000000000000" pitchFamily="2" charset="0"/>
              </a:rPr>
              <a:t>Check</a:t>
            </a:r>
            <a:r>
              <a:rPr lang="en-US" sz="2000" b="1" i="0" u="none" strike="noStrike" dirty="0">
                <a:solidFill>
                  <a:schemeClr val="tx1">
                    <a:lumMod val="85000"/>
                    <a:lumOff val="15000"/>
                  </a:schemeClr>
                </a:solidFill>
                <a:effectLst/>
                <a:latin typeface="Sabon Next LT" panose="02000500000000000000" pitchFamily="2" charset="0"/>
              </a:rPr>
              <a:t> EC2 Instance</a:t>
            </a:r>
            <a:endParaRPr lang="en-US" sz="2000" b="1" dirty="0">
              <a:solidFill>
                <a:schemeClr val="tx1">
                  <a:lumMod val="85000"/>
                  <a:lumOff val="15000"/>
                </a:schemeClr>
              </a:solidFill>
              <a:latin typeface="Sabon Next LT" panose="02000500000000000000" pitchFamily="2" charset="0"/>
            </a:endParaRPr>
          </a:p>
          <a:p>
            <a:pPr marL="342900" indent="-342900">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Click on </a:t>
            </a:r>
            <a:r>
              <a:rPr lang="en-US" sz="2000" i="0" dirty="0">
                <a:solidFill>
                  <a:schemeClr val="tx1">
                    <a:lumMod val="85000"/>
                    <a:lumOff val="15000"/>
                  </a:schemeClr>
                </a:solidFill>
                <a:effectLst/>
                <a:latin typeface="Sabon Next LT" panose="02000500000000000000" pitchFamily="2" charset="0"/>
              </a:rPr>
              <a:t> </a:t>
            </a:r>
            <a:r>
              <a:rPr lang="en-US" sz="2000" dirty="0">
                <a:solidFill>
                  <a:schemeClr val="tx1">
                    <a:lumMod val="85000"/>
                    <a:lumOff val="15000"/>
                  </a:schemeClr>
                </a:solidFill>
                <a:latin typeface="Sabon Next LT" panose="02000500000000000000" pitchFamily="2" charset="0"/>
              </a:rPr>
              <a:t>Inter</a:t>
            </a:r>
            <a:r>
              <a:rPr lang="en-US" sz="2000" i="0" dirty="0">
                <a:solidFill>
                  <a:schemeClr val="tx1">
                    <a:lumMod val="85000"/>
                    <a:lumOff val="15000"/>
                  </a:schemeClr>
                </a:solidFill>
                <a:effectLst/>
                <a:latin typeface="Sabon Next LT" panose="02000500000000000000" pitchFamily="2" charset="0"/>
              </a:rPr>
              <a:t>net Gateway </a:t>
            </a:r>
            <a:r>
              <a:rPr lang="en-US" sz="2000" dirty="0">
                <a:solidFill>
                  <a:schemeClr val="tx1">
                    <a:lumMod val="85000"/>
                    <a:lumOff val="15000"/>
                  </a:schemeClr>
                </a:solidFill>
                <a:latin typeface="Sabon Next LT" panose="02000500000000000000" pitchFamily="2" charset="0"/>
              </a:rPr>
              <a:t> and check the </a:t>
            </a:r>
            <a:r>
              <a:rPr lang="en-US" sz="2000" b="1" dirty="0">
                <a:solidFill>
                  <a:schemeClr val="tx1">
                    <a:lumMod val="85000"/>
                    <a:lumOff val="15000"/>
                  </a:schemeClr>
                </a:solidFill>
                <a:latin typeface="Sabon Next LT" panose="02000500000000000000" pitchFamily="2" charset="0"/>
              </a:rPr>
              <a:t>igw1 is </a:t>
            </a:r>
            <a:r>
              <a:rPr lang="en-US" sz="2000" dirty="0">
                <a:solidFill>
                  <a:schemeClr val="tx1">
                    <a:lumMod val="85000"/>
                    <a:lumOff val="15000"/>
                  </a:schemeClr>
                </a:solidFill>
                <a:latin typeface="Sabon Next LT" panose="02000500000000000000" pitchFamily="2" charset="0"/>
              </a:rPr>
              <a:t>created in </a:t>
            </a:r>
            <a:r>
              <a:rPr lang="en-US" sz="2000" b="1" dirty="0">
                <a:solidFill>
                  <a:schemeClr val="tx1">
                    <a:lumMod val="85000"/>
                    <a:lumOff val="15000"/>
                  </a:schemeClr>
                </a:solidFill>
                <a:latin typeface="Sabon Next LT" panose="02000500000000000000" pitchFamily="2" charset="0"/>
              </a:rPr>
              <a:t>vpc01</a:t>
            </a:r>
            <a:r>
              <a:rPr lang="en-US" sz="2000" dirty="0">
                <a:solidFill>
                  <a:schemeClr val="tx1">
                    <a:lumMod val="85000"/>
                    <a:lumOff val="15000"/>
                  </a:schemeClr>
                </a:solidFill>
                <a:latin typeface="Sabon Next LT" panose="02000500000000000000" pitchFamily="2" charset="0"/>
              </a:rPr>
              <a:t>.</a:t>
            </a:r>
            <a:endParaRPr lang="en-IN" sz="2000" dirty="0">
              <a:solidFill>
                <a:schemeClr val="tx1">
                  <a:lumMod val="85000"/>
                  <a:lumOff val="15000"/>
                </a:schemeClr>
              </a:solidFill>
            </a:endParaRPr>
          </a:p>
        </p:txBody>
      </p:sp>
    </p:spTree>
    <p:extLst>
      <p:ext uri="{BB962C8B-B14F-4D97-AF65-F5344CB8AC3E}">
        <p14:creationId xmlns:p14="http://schemas.microsoft.com/office/powerpoint/2010/main" val="177390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1619-A441-F115-64F0-4C45EF83A196}"/>
              </a:ext>
            </a:extLst>
          </p:cNvPr>
          <p:cNvSpPr>
            <a:spLocks noGrp="1"/>
          </p:cNvSpPr>
          <p:nvPr>
            <p:ph type="title"/>
          </p:nvPr>
        </p:nvSpPr>
        <p:spPr>
          <a:xfrm>
            <a:off x="1471612" y="63502"/>
            <a:ext cx="10018713" cy="1752599"/>
          </a:xfrm>
        </p:spPr>
        <p:txBody>
          <a:bodyPr/>
          <a:lstStyle/>
          <a:p>
            <a:r>
              <a:rPr lang="en-US" dirty="0">
                <a:solidFill>
                  <a:schemeClr val="accent1">
                    <a:lumMod val="75000"/>
                  </a:schemeClr>
                </a:solidFill>
              </a:rPr>
              <a:t>AGENDA</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0161F1D8-C9D5-1CF8-F766-23A88C192E5E}"/>
              </a:ext>
            </a:extLst>
          </p:cNvPr>
          <p:cNvSpPr>
            <a:spLocks noGrp="1"/>
          </p:cNvSpPr>
          <p:nvPr>
            <p:ph idx="1"/>
          </p:nvPr>
        </p:nvSpPr>
        <p:spPr>
          <a:xfrm>
            <a:off x="1497011" y="1816101"/>
            <a:ext cx="10006014" cy="3975100"/>
          </a:xfrm>
        </p:spPr>
        <p:txBody>
          <a:bodyPr>
            <a:normAutofit/>
          </a:bodyPr>
          <a:lstStyle/>
          <a:p>
            <a:pPr algn="just"/>
            <a:r>
              <a:rPr lang="en-US" dirty="0">
                <a:latin typeface="Bahnschrift" panose="020B0502040204020203" pitchFamily="34" charset="0"/>
              </a:rPr>
              <a:t>VPC Setup		: VPC, Public and Private Subnets, Internet Gateway, 						  Public and Private Route Tables using Terraform.</a:t>
            </a:r>
          </a:p>
          <a:p>
            <a:pPr algn="just"/>
            <a:r>
              <a:rPr lang="en-US" dirty="0">
                <a:latin typeface="Bahnschrift" panose="020B0502040204020203" pitchFamily="34" charset="0"/>
              </a:rPr>
              <a:t>EC2 Instance	: Public and Private Instance with VPC and subnets 						  using Terraform and Verify the internet Gateway 							  Communication.</a:t>
            </a:r>
          </a:p>
          <a:p>
            <a:pPr algn="just"/>
            <a:r>
              <a:rPr lang="en-US" dirty="0">
                <a:latin typeface="Bahnschrift" panose="020B0502040204020203" pitchFamily="34" charset="0"/>
              </a:rPr>
              <a:t>S3 Bucket		: S3 Bucket with Public and Private Access by 								  generating Bucket Policy using Terraform.</a:t>
            </a:r>
          </a:p>
          <a:p>
            <a:pPr algn="just"/>
            <a:r>
              <a:rPr lang="en-US" dirty="0">
                <a:latin typeface="Bahnschrift" panose="020B0502040204020203" pitchFamily="34" charset="0"/>
              </a:rPr>
              <a:t>IAM User		: IAM User with S3FullAccess and Verify the Public and 					  Private Access in S3 Bucket.</a:t>
            </a:r>
            <a:endParaRPr lang="en-IN" dirty="0">
              <a:latin typeface="Bahnschrift" panose="020B0502040204020203" pitchFamily="34" charset="0"/>
            </a:endParaRPr>
          </a:p>
        </p:txBody>
      </p:sp>
    </p:spTree>
    <p:extLst>
      <p:ext uri="{BB962C8B-B14F-4D97-AF65-F5344CB8AC3E}">
        <p14:creationId xmlns:p14="http://schemas.microsoft.com/office/powerpoint/2010/main" val="2078074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633EC5-2635-92BE-D233-DD6A5CCCE2C5}"/>
              </a:ext>
            </a:extLst>
          </p:cNvPr>
          <p:cNvPicPr>
            <a:picLocks noChangeAspect="1"/>
          </p:cNvPicPr>
          <p:nvPr/>
        </p:nvPicPr>
        <p:blipFill>
          <a:blip r:embed="rId2"/>
          <a:stretch>
            <a:fillRect/>
          </a:stretch>
        </p:blipFill>
        <p:spPr>
          <a:xfrm>
            <a:off x="1050471" y="2095500"/>
            <a:ext cx="10744200" cy="3805089"/>
          </a:xfrm>
          <a:prstGeom prst="rect">
            <a:avLst/>
          </a:prstGeom>
        </p:spPr>
      </p:pic>
      <p:sp>
        <p:nvSpPr>
          <p:cNvPr id="8" name="Content Placeholder 2">
            <a:extLst>
              <a:ext uri="{FF2B5EF4-FFF2-40B4-BE49-F238E27FC236}">
                <a16:creationId xmlns:a16="http://schemas.microsoft.com/office/drawing/2014/main" id="{3B36690B-67E0-1608-DB20-D4BC0323C92C}"/>
              </a:ext>
            </a:extLst>
          </p:cNvPr>
          <p:cNvSpPr txBox="1">
            <a:spLocks/>
          </p:cNvSpPr>
          <p:nvPr/>
        </p:nvSpPr>
        <p:spPr>
          <a:xfrm>
            <a:off x="1342457" y="534808"/>
            <a:ext cx="8821285" cy="104814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nSpc>
                <a:spcPct val="125000"/>
              </a:lnSpc>
              <a:buNone/>
            </a:pP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Verify EC2</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 </a:t>
            </a: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Configurations</a:t>
            </a:r>
          </a:p>
          <a:p>
            <a:pPr marL="285750" indent="-285750">
              <a:lnSpc>
                <a:spcPct val="125000"/>
              </a:lnSpc>
              <a:buFont typeface="Arial" panose="020B0604020202020204" pitchFamily="34" charset="0"/>
              <a:buChar char="•"/>
            </a:pPr>
            <a:r>
              <a:rPr lang="en-US" sz="2000" i="0" dirty="0">
                <a:solidFill>
                  <a:schemeClr val="tx1">
                    <a:lumMod val="85000"/>
                    <a:lumOff val="15000"/>
                  </a:schemeClr>
                </a:solidFill>
                <a:effectLst/>
                <a:latin typeface="Sabon Next LT" panose="02000500000000000000" pitchFamily="2" charset="0"/>
                <a:cs typeface="Sabon Next LT" panose="02000500000000000000" pitchFamily="2" charset="0"/>
              </a:rPr>
              <a:t>Open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EC2</a:t>
            </a:r>
            <a:r>
              <a:rPr lang="en-US" sz="2000" i="0" dirty="0">
                <a:solidFill>
                  <a:schemeClr val="tx1">
                    <a:lumMod val="85000"/>
                    <a:lumOff val="15000"/>
                  </a:schemeClr>
                </a:solidFill>
                <a:effectLst/>
                <a:latin typeface="Sabon Next LT" panose="02000500000000000000" pitchFamily="2" charset="0"/>
                <a:cs typeface="Sabon Next LT" panose="02000500000000000000" pitchFamily="2" charset="0"/>
              </a:rPr>
              <a:t>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Resource and check the PublicEC2 is connected to the created vpc01 and Publicsubnet.</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645896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673DA7-1F1C-382E-F932-124CA3272E32}"/>
              </a:ext>
            </a:extLst>
          </p:cNvPr>
          <p:cNvPicPr>
            <a:picLocks noChangeAspect="1"/>
          </p:cNvPicPr>
          <p:nvPr/>
        </p:nvPicPr>
        <p:blipFill>
          <a:blip r:embed="rId2"/>
          <a:srcRect l="18213" t="32222" r="3572" b="9600"/>
          <a:stretch/>
        </p:blipFill>
        <p:spPr>
          <a:xfrm>
            <a:off x="1251857" y="2383536"/>
            <a:ext cx="9535885" cy="3989832"/>
          </a:xfrm>
          <a:prstGeom prst="rect">
            <a:avLst/>
          </a:prstGeom>
        </p:spPr>
      </p:pic>
      <p:sp>
        <p:nvSpPr>
          <p:cNvPr id="9" name="Content Placeholder 2">
            <a:extLst>
              <a:ext uri="{FF2B5EF4-FFF2-40B4-BE49-F238E27FC236}">
                <a16:creationId xmlns:a16="http://schemas.microsoft.com/office/drawing/2014/main" id="{833F1C25-FB3F-D8AE-13D5-287BFB2674B9}"/>
              </a:ext>
            </a:extLst>
          </p:cNvPr>
          <p:cNvSpPr txBox="1">
            <a:spLocks/>
          </p:cNvSpPr>
          <p:nvPr/>
        </p:nvSpPr>
        <p:spPr>
          <a:xfrm>
            <a:off x="1685357" y="572908"/>
            <a:ext cx="8821285" cy="104814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nSpc>
                <a:spcPct val="125000"/>
              </a:lnSpc>
              <a:buNone/>
            </a:pP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Verify EC2</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 </a:t>
            </a: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Configurations</a:t>
            </a:r>
          </a:p>
          <a:p>
            <a:pPr marL="285750" indent="-285750">
              <a:lnSpc>
                <a:spcPct val="125000"/>
              </a:lnSpc>
              <a:buFont typeface="Arial" panose="020B0604020202020204" pitchFamily="34" charset="0"/>
              <a:buChar char="•"/>
            </a:pPr>
            <a:r>
              <a:rPr lang="en-US" sz="2000" i="0" dirty="0">
                <a:solidFill>
                  <a:schemeClr val="tx1">
                    <a:lumMod val="85000"/>
                    <a:lumOff val="15000"/>
                  </a:schemeClr>
                </a:solidFill>
                <a:effectLst/>
                <a:latin typeface="Sabon Next LT" panose="02000500000000000000" pitchFamily="2" charset="0"/>
                <a:cs typeface="Sabon Next LT" panose="02000500000000000000" pitchFamily="2" charset="0"/>
              </a:rPr>
              <a:t>Open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EC2</a:t>
            </a:r>
            <a:r>
              <a:rPr lang="en-US" sz="2000" i="0" dirty="0">
                <a:solidFill>
                  <a:schemeClr val="tx1">
                    <a:lumMod val="85000"/>
                    <a:lumOff val="15000"/>
                  </a:schemeClr>
                </a:solidFill>
                <a:effectLst/>
                <a:latin typeface="Sabon Next LT" panose="02000500000000000000" pitchFamily="2" charset="0"/>
                <a:cs typeface="Sabon Next LT" panose="02000500000000000000" pitchFamily="2" charset="0"/>
              </a:rPr>
              <a:t>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Resource and check the PrivateEC2 is connected to the created vpc01 and Publicsubnet.</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25194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3DDA12-5B3E-6887-E4B2-2EEF6C6BE1B6}"/>
              </a:ext>
            </a:extLst>
          </p:cNvPr>
          <p:cNvPicPr>
            <a:picLocks noChangeAspect="1"/>
          </p:cNvPicPr>
          <p:nvPr/>
        </p:nvPicPr>
        <p:blipFill>
          <a:blip r:embed="rId2"/>
          <a:stretch>
            <a:fillRect/>
          </a:stretch>
        </p:blipFill>
        <p:spPr>
          <a:xfrm>
            <a:off x="1553471" y="1455444"/>
            <a:ext cx="9667886" cy="4739399"/>
          </a:xfrm>
          <a:prstGeom prst="rect">
            <a:avLst/>
          </a:prstGeom>
        </p:spPr>
      </p:pic>
      <p:sp>
        <p:nvSpPr>
          <p:cNvPr id="4" name="Content Placeholder 2">
            <a:extLst>
              <a:ext uri="{FF2B5EF4-FFF2-40B4-BE49-F238E27FC236}">
                <a16:creationId xmlns:a16="http://schemas.microsoft.com/office/drawing/2014/main" id="{70AADDAA-276F-5D0C-0A0D-6A896D49F3AC}"/>
              </a:ext>
            </a:extLst>
          </p:cNvPr>
          <p:cNvSpPr txBox="1">
            <a:spLocks/>
          </p:cNvSpPr>
          <p:nvPr/>
        </p:nvSpPr>
        <p:spPr>
          <a:xfrm>
            <a:off x="1685357" y="407295"/>
            <a:ext cx="8821285" cy="104814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Connecting</a:t>
            </a: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 EC2</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 </a:t>
            </a:r>
            <a:endPar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endParaRPr>
          </a:p>
          <a:p>
            <a:r>
              <a:rPr lang="en-US" sz="2000" dirty="0">
                <a:solidFill>
                  <a:schemeClr val="tx1">
                    <a:lumMod val="85000"/>
                    <a:lumOff val="15000"/>
                  </a:schemeClr>
                </a:solidFill>
                <a:latin typeface="Sabon Next LT" panose="02000500000000000000" pitchFamily="2" charset="0"/>
                <a:cs typeface="Sabon Next LT" panose="02000500000000000000" pitchFamily="2" charset="0"/>
              </a:rPr>
              <a:t>Copy the ssh pem link and connect the PublicEC2 to the Gitbash.</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a:p>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342338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0BF0EA-B3C5-4207-0A7B-2F30AC20D46C}"/>
              </a:ext>
            </a:extLst>
          </p:cNvPr>
          <p:cNvSpPr>
            <a:spLocks noGrp="1"/>
          </p:cNvSpPr>
          <p:nvPr>
            <p:ph idx="1"/>
          </p:nvPr>
        </p:nvSpPr>
        <p:spPr>
          <a:xfrm>
            <a:off x="1669142" y="370114"/>
            <a:ext cx="9456057" cy="1103086"/>
          </a:xfrm>
        </p:spPr>
        <p:txBody>
          <a:bodyPr>
            <a:normAutofit/>
          </a:bodyPr>
          <a:lstStyle/>
          <a:p>
            <a:pPr>
              <a:lnSpc>
                <a:spcPct val="125000"/>
              </a:lnSpc>
              <a:spcBef>
                <a:spcPts val="0"/>
              </a:spcBef>
              <a:spcAft>
                <a:spcPts val="0"/>
              </a:spcAft>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As per we see that Public instance can communicate because the internet gateway is attached to the public subnet.</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pic>
        <p:nvPicPr>
          <p:cNvPr id="5" name="Picture 4">
            <a:extLst>
              <a:ext uri="{FF2B5EF4-FFF2-40B4-BE49-F238E27FC236}">
                <a16:creationId xmlns:a16="http://schemas.microsoft.com/office/drawing/2014/main" id="{E5444E33-6201-CB41-8B21-69C6AED5167F}"/>
              </a:ext>
            </a:extLst>
          </p:cNvPr>
          <p:cNvPicPr>
            <a:picLocks noChangeAspect="1"/>
          </p:cNvPicPr>
          <p:nvPr/>
        </p:nvPicPr>
        <p:blipFill>
          <a:blip r:embed="rId2"/>
          <a:srcRect l="4464" t="7067" r="25626" b="22381"/>
          <a:stretch/>
        </p:blipFill>
        <p:spPr>
          <a:xfrm>
            <a:off x="1669143" y="1649404"/>
            <a:ext cx="8523514" cy="4838482"/>
          </a:xfrm>
          <a:prstGeom prst="rect">
            <a:avLst/>
          </a:prstGeom>
        </p:spPr>
      </p:pic>
    </p:spTree>
    <p:extLst>
      <p:ext uri="{BB962C8B-B14F-4D97-AF65-F5344CB8AC3E}">
        <p14:creationId xmlns:p14="http://schemas.microsoft.com/office/powerpoint/2010/main" val="3186564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F4DF9D-2AC1-F4C9-25B5-7D7FB02B4132}"/>
              </a:ext>
            </a:extLst>
          </p:cNvPr>
          <p:cNvSpPr>
            <a:spLocks noGrp="1"/>
          </p:cNvSpPr>
          <p:nvPr>
            <p:ph idx="1"/>
          </p:nvPr>
        </p:nvSpPr>
        <p:spPr>
          <a:xfrm>
            <a:off x="1574800" y="194637"/>
            <a:ext cx="10058400" cy="935663"/>
          </a:xfrm>
        </p:spPr>
        <p:txBody>
          <a:bodyPr>
            <a:normAutofit/>
          </a:bodyPr>
          <a:lstStyle/>
          <a:p>
            <a:r>
              <a:rPr lang="en-US" sz="2000" dirty="0">
                <a:latin typeface="Sabon Next LT" panose="02000500000000000000" pitchFamily="2" charset="0"/>
                <a:cs typeface="Sabon Next LT" panose="02000500000000000000" pitchFamily="2" charset="0"/>
              </a:rPr>
              <a:t>Copy the ssh pem link and connect the PrivateEC2 to the Gitbash.</a:t>
            </a:r>
            <a:endParaRPr lang="en-IN" sz="2000" dirty="0">
              <a:latin typeface="Sabon Next LT" panose="02000500000000000000" pitchFamily="2" charset="0"/>
              <a:cs typeface="Sabon Next LT" panose="02000500000000000000" pitchFamily="2" charset="0"/>
            </a:endParaRPr>
          </a:p>
        </p:txBody>
      </p:sp>
      <p:pic>
        <p:nvPicPr>
          <p:cNvPr id="5" name="Picture 4">
            <a:extLst>
              <a:ext uri="{FF2B5EF4-FFF2-40B4-BE49-F238E27FC236}">
                <a16:creationId xmlns:a16="http://schemas.microsoft.com/office/drawing/2014/main" id="{CA7677BA-E241-1AEA-6F6F-E8115F8CC82C}"/>
              </a:ext>
            </a:extLst>
          </p:cNvPr>
          <p:cNvPicPr>
            <a:picLocks noChangeAspect="1"/>
          </p:cNvPicPr>
          <p:nvPr/>
        </p:nvPicPr>
        <p:blipFill>
          <a:blip r:embed="rId2"/>
          <a:stretch>
            <a:fillRect/>
          </a:stretch>
        </p:blipFill>
        <p:spPr>
          <a:xfrm>
            <a:off x="1259114" y="1130300"/>
            <a:ext cx="10374086" cy="5217337"/>
          </a:xfrm>
          <a:prstGeom prst="rect">
            <a:avLst/>
          </a:prstGeom>
        </p:spPr>
      </p:pic>
    </p:spTree>
    <p:extLst>
      <p:ext uri="{BB962C8B-B14F-4D97-AF65-F5344CB8AC3E}">
        <p14:creationId xmlns:p14="http://schemas.microsoft.com/office/powerpoint/2010/main" val="900746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81394F-9D85-B293-4396-91AB48B61230}"/>
              </a:ext>
            </a:extLst>
          </p:cNvPr>
          <p:cNvSpPr>
            <a:spLocks noGrp="1"/>
          </p:cNvSpPr>
          <p:nvPr>
            <p:ph idx="1"/>
          </p:nvPr>
        </p:nvSpPr>
        <p:spPr>
          <a:xfrm>
            <a:off x="1066799" y="336151"/>
            <a:ext cx="10058400" cy="1086249"/>
          </a:xfrm>
        </p:spPr>
        <p:txBody>
          <a:bodyPr>
            <a:normAutofit/>
          </a:bodyPr>
          <a:lstStyle/>
          <a:p>
            <a:pPr>
              <a:lnSpc>
                <a:spcPct val="125000"/>
              </a:lnSpc>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As per we see that Private instance cannot communicate because the internet gateway is not attached to the private subnet.</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pic>
        <p:nvPicPr>
          <p:cNvPr id="5" name="Picture 4">
            <a:extLst>
              <a:ext uri="{FF2B5EF4-FFF2-40B4-BE49-F238E27FC236}">
                <a16:creationId xmlns:a16="http://schemas.microsoft.com/office/drawing/2014/main" id="{7411BC03-7C02-C5B7-36C4-838C4E674579}"/>
              </a:ext>
            </a:extLst>
          </p:cNvPr>
          <p:cNvPicPr>
            <a:picLocks noChangeAspect="1"/>
          </p:cNvPicPr>
          <p:nvPr/>
        </p:nvPicPr>
        <p:blipFill>
          <a:blip r:embed="rId2"/>
          <a:stretch>
            <a:fillRect/>
          </a:stretch>
        </p:blipFill>
        <p:spPr>
          <a:xfrm>
            <a:off x="1066799" y="1723090"/>
            <a:ext cx="10787743" cy="2147895"/>
          </a:xfrm>
          <a:prstGeom prst="rect">
            <a:avLst/>
          </a:prstGeom>
        </p:spPr>
      </p:pic>
    </p:spTree>
    <p:extLst>
      <p:ext uri="{BB962C8B-B14F-4D97-AF65-F5344CB8AC3E}">
        <p14:creationId xmlns:p14="http://schemas.microsoft.com/office/powerpoint/2010/main" val="1891439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B1813-C79F-14BC-254A-C449A98E8EF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9CCD08-932A-FA18-E31E-EA524ED475B9}"/>
              </a:ext>
            </a:extLst>
          </p:cNvPr>
          <p:cNvSpPr>
            <a:spLocks noGrp="1"/>
          </p:cNvSpPr>
          <p:nvPr>
            <p:ph idx="1"/>
          </p:nvPr>
        </p:nvSpPr>
        <p:spPr>
          <a:xfrm>
            <a:off x="1547811" y="1003300"/>
            <a:ext cx="6135689" cy="4254499"/>
          </a:xfrm>
        </p:spPr>
        <p:txBody>
          <a:bodyPr>
            <a:noAutofit/>
          </a:bodyPr>
          <a:lstStyle/>
          <a:p>
            <a:pPr marL="0" indent="0" algn="just">
              <a:lnSpc>
                <a:spcPct val="135000"/>
              </a:lnSpc>
              <a:spcBef>
                <a:spcPts val="0"/>
              </a:spcBef>
              <a:spcAft>
                <a:spcPts val="1000"/>
              </a:spcAft>
              <a:buNone/>
            </a:pPr>
            <a:r>
              <a:rPr lang="en-US" b="1" dirty="0">
                <a:solidFill>
                  <a:schemeClr val="accent1">
                    <a:lumMod val="75000"/>
                  </a:schemeClr>
                </a:solidFill>
                <a:latin typeface="Sabon Next LT" panose="02000500000000000000" pitchFamily="2" charset="0"/>
                <a:cs typeface="Sabon Next LT" panose="02000500000000000000" pitchFamily="2" charset="0"/>
              </a:rPr>
              <a:t>Simple Storage Service:</a:t>
            </a:r>
          </a:p>
          <a:p>
            <a:pPr algn="just">
              <a:lnSpc>
                <a:spcPct val="135000"/>
              </a:lnSpc>
              <a:spcBef>
                <a:spcPts val="0"/>
              </a:spcBef>
              <a:spcAft>
                <a:spcPts val="0"/>
              </a:spcAft>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An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S3 bucket</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is a storage container in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Amazon Web Services (AWS)</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Simple Storage Service (S3)</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It is used to store and organize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data objects</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(files like images, videos, documents, backups, etc.) in the cloud. Each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S3 bucket</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can hold an unlimited amount of data and is highly scalable, durable, and secure.</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pic>
        <p:nvPicPr>
          <p:cNvPr id="5122" name="Picture 2" descr="How to Create S3 Bucket and Add Object in AWS Step by Step:-">
            <a:extLst>
              <a:ext uri="{FF2B5EF4-FFF2-40B4-BE49-F238E27FC236}">
                <a16:creationId xmlns:a16="http://schemas.microsoft.com/office/drawing/2014/main" id="{23A3AA17-CFE7-64C6-7589-A9E423C2BC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390" r="25062"/>
          <a:stretch/>
        </p:blipFill>
        <p:spPr bwMode="auto">
          <a:xfrm>
            <a:off x="8451415" y="1003300"/>
            <a:ext cx="3156386" cy="4254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7763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3B376D-5165-5619-5E13-2A4E39B8A535}"/>
              </a:ext>
            </a:extLst>
          </p:cNvPr>
          <p:cNvSpPr>
            <a:spLocks noGrp="1"/>
          </p:cNvSpPr>
          <p:nvPr>
            <p:ph idx="1"/>
          </p:nvPr>
        </p:nvSpPr>
        <p:spPr>
          <a:xfrm>
            <a:off x="1738311" y="165101"/>
            <a:ext cx="9602790" cy="4889499"/>
          </a:xfrm>
        </p:spPr>
        <p:txBody>
          <a:bodyPr>
            <a:normAutofit/>
          </a:bodyPr>
          <a:lstStyle/>
          <a:p>
            <a:pPr marL="0" indent="0" algn="just">
              <a:lnSpc>
                <a:spcPct val="125000"/>
              </a:lnSpc>
              <a:spcBef>
                <a:spcPts val="0"/>
              </a:spcBef>
              <a:spcAft>
                <a:spcPts val="1000"/>
              </a:spcAft>
              <a:buNone/>
            </a:pPr>
            <a:r>
              <a:rPr lang="en-US" b="1" dirty="0">
                <a:solidFill>
                  <a:schemeClr val="accent1">
                    <a:lumMod val="75000"/>
                  </a:schemeClr>
                </a:solidFill>
                <a:latin typeface="Sabon Next LT" panose="02000500000000000000" pitchFamily="2" charset="0"/>
                <a:cs typeface="Sabon Next LT" panose="02000500000000000000" pitchFamily="2" charset="0"/>
              </a:rPr>
              <a:t>S3 Bucket policy:</a:t>
            </a:r>
          </a:p>
          <a:p>
            <a:pPr algn="just">
              <a:lnSpc>
                <a:spcPct val="125000"/>
              </a:lnSpc>
              <a:spcBef>
                <a:spcPts val="0"/>
              </a:spcBef>
              <a:spcAft>
                <a:spcPts val="0"/>
              </a:spcAft>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A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Bucket policy</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in Amazon S3 (Simple Storage Service) is a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JSON document</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that defines the permissions (who can access and what actions they can perform) for the objects within an S3 bucket. It allows you to control access to your S3 bucket at a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global</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level, i.e., it applies to the entire bucket and all of its objects, rather than being set on individual objects or users.</a:t>
            </a:r>
          </a:p>
          <a:p>
            <a:pPr algn="just">
              <a:lnSpc>
                <a:spcPct val="125000"/>
              </a:lnSpc>
              <a:spcBef>
                <a:spcPts val="0"/>
              </a:spcBef>
              <a:spcAft>
                <a:spcPts val="0"/>
              </a:spcAft>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In the bucket policy we can give the public access and private access to the IAM user to access s3 bucket as the permission given in the policy.</a:t>
            </a:r>
          </a:p>
        </p:txBody>
      </p:sp>
    </p:spTree>
    <p:extLst>
      <p:ext uri="{BB962C8B-B14F-4D97-AF65-F5344CB8AC3E}">
        <p14:creationId xmlns:p14="http://schemas.microsoft.com/office/powerpoint/2010/main" val="2719098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109CCCD-54AC-62E6-9388-AFF2DA6052EA}"/>
              </a:ext>
            </a:extLst>
          </p:cNvPr>
          <p:cNvSpPr>
            <a:spLocks noGrp="1"/>
          </p:cNvSpPr>
          <p:nvPr>
            <p:ph idx="1"/>
          </p:nvPr>
        </p:nvSpPr>
        <p:spPr>
          <a:xfrm>
            <a:off x="1509711" y="215900"/>
            <a:ext cx="7697790" cy="7137401"/>
          </a:xfrm>
        </p:spPr>
        <p:txBody>
          <a:bodyPr>
            <a:noAutofit/>
          </a:bodyPr>
          <a:lstStyle/>
          <a:p>
            <a:pPr marL="0" indent="0">
              <a:lnSpc>
                <a:spcPct val="125000"/>
              </a:lnSpc>
              <a:spcBef>
                <a:spcPts val="0"/>
              </a:spcBef>
              <a:spcAft>
                <a:spcPts val="1000"/>
              </a:spcAft>
              <a:buNone/>
            </a:pPr>
            <a:r>
              <a:rPr lang="en-US" sz="2400" b="1" dirty="0">
                <a:solidFill>
                  <a:schemeClr val="accent1">
                    <a:lumMod val="75000"/>
                  </a:schemeClr>
                </a:solidFill>
                <a:latin typeface="Sabon Next LT" panose="02000500000000000000" pitchFamily="2" charset="0"/>
                <a:cs typeface="Sabon Next LT" panose="02000500000000000000" pitchFamily="2" charset="0"/>
              </a:rPr>
              <a:t>Identity and Access Management (IAM)</a:t>
            </a:r>
            <a:endParaRPr lang="en-US" b="1" dirty="0">
              <a:solidFill>
                <a:schemeClr val="accent1">
                  <a:lumMod val="75000"/>
                </a:schemeClr>
              </a:solidFill>
              <a:latin typeface="Sabon Next LT" panose="02000500000000000000" pitchFamily="2" charset="0"/>
              <a:cs typeface="Sabon Next LT" panose="02000500000000000000" pitchFamily="2" charset="0"/>
            </a:endParaRPr>
          </a:p>
          <a:p>
            <a:pPr>
              <a:lnSpc>
                <a:spcPct val="125000"/>
              </a:lnSpc>
              <a:spcBef>
                <a:spcPts val="0"/>
              </a:spcBef>
              <a:spcAft>
                <a:spcPts val="0"/>
              </a:spcAft>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IAM (Identity and Access Management)</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in AWS is a service that helps you securely control access to AWS services and resources for your users, applications, and services. IAM allows you to define who can do what in your AWS environment by managing user identities, permissions, and policies.</a:t>
            </a:r>
          </a:p>
          <a:p>
            <a:pPr>
              <a:lnSpc>
                <a:spcPct val="125000"/>
              </a:lnSpc>
              <a:spcBef>
                <a:spcPts val="0"/>
              </a:spcBef>
              <a:spcAft>
                <a:spcPts val="1000"/>
              </a:spcAft>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IAM is like a security system for your AWS account. It ensures that only authorized users or applications can access and perform actions on AWS resources like EC2 instances, S3 buckets, and databases.</a:t>
            </a:r>
          </a:p>
          <a:p>
            <a:pPr marL="0" indent="0">
              <a:lnSpc>
                <a:spcPct val="125000"/>
              </a:lnSpc>
              <a:spcBef>
                <a:spcPts val="0"/>
              </a:spcBef>
              <a:spcAft>
                <a:spcPts val="0"/>
              </a:spcAft>
              <a:buNone/>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Users</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a:t>
            </a:r>
          </a:p>
          <a:p>
            <a:pPr>
              <a:lnSpc>
                <a:spcPct val="125000"/>
              </a:lnSpc>
              <a:spcBef>
                <a:spcPts val="0"/>
              </a:spcBef>
              <a:spcAft>
                <a:spcPts val="0"/>
              </a:spcAft>
              <a:buFont typeface="Arial" panose="020B0604020202020204" pitchFamily="34" charset="0"/>
              <a:buChar char="•"/>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IAM users</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are individual identities within your AWS account. Each user can have unique permissions to access specific resources or services.</a:t>
            </a:r>
          </a:p>
          <a:p>
            <a:pPr>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Example: A user could be an employee, application, or service that needs to access AWS.</a:t>
            </a:r>
          </a:p>
          <a:p>
            <a:pPr marL="0" indent="0">
              <a:lnSpc>
                <a:spcPct val="125000"/>
              </a:lnSpc>
              <a:spcBef>
                <a:spcPts val="0"/>
              </a:spcBef>
              <a:spcAft>
                <a:spcPts val="0"/>
              </a:spcAft>
              <a:buNone/>
            </a:pPr>
            <a:endParaRPr lang="en-US" sz="2000" dirty="0">
              <a:solidFill>
                <a:schemeClr val="tx1">
                  <a:lumMod val="85000"/>
                  <a:lumOff val="15000"/>
                </a:schemeClr>
              </a:solidFill>
              <a:latin typeface="Sabon Next LT" panose="02000500000000000000" pitchFamily="2" charset="0"/>
              <a:cs typeface="Sabon Next LT" panose="02000500000000000000" pitchFamily="2" charset="0"/>
            </a:endParaRPr>
          </a:p>
          <a:p>
            <a:pPr>
              <a:lnSpc>
                <a:spcPct val="125000"/>
              </a:lnSpc>
              <a:spcBef>
                <a:spcPts val="0"/>
              </a:spcBef>
              <a:spcAft>
                <a:spcPts val="0"/>
              </a:spcAft>
            </a:pP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pic>
        <p:nvPicPr>
          <p:cNvPr id="6146" name="Picture 2" descr="What is IAM in AWS and How to Create user in IAM - FoxuTech">
            <a:extLst>
              <a:ext uri="{FF2B5EF4-FFF2-40B4-BE49-F238E27FC236}">
                <a16:creationId xmlns:a16="http://schemas.microsoft.com/office/drawing/2014/main" id="{0B90EC1C-2DA1-B8EE-C8F4-4F9AF00860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00" r="22917"/>
          <a:stretch/>
        </p:blipFill>
        <p:spPr bwMode="auto">
          <a:xfrm>
            <a:off x="9685338" y="1347789"/>
            <a:ext cx="1993901" cy="37511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98289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9F907-B853-9267-F561-3657EC7BD22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11143-B321-75B2-6208-1E0C814C7D22}"/>
              </a:ext>
            </a:extLst>
          </p:cNvPr>
          <p:cNvSpPr>
            <a:spLocks noGrp="1"/>
          </p:cNvSpPr>
          <p:nvPr>
            <p:ph idx="1"/>
          </p:nvPr>
        </p:nvSpPr>
        <p:spPr>
          <a:xfrm>
            <a:off x="1687511" y="1131731"/>
            <a:ext cx="10018713" cy="960277"/>
          </a:xfrm>
        </p:spPr>
        <p:txBody>
          <a:bodyPr>
            <a:noAutofit/>
          </a:bodyPr>
          <a:lstStyle/>
          <a:p>
            <a:pPr algn="just">
              <a:lnSpc>
                <a:spcPct val="125000"/>
              </a:lnSpc>
              <a:spcBef>
                <a:spcPts val="0"/>
              </a:spcBef>
              <a:spcAft>
                <a:spcPts val="0"/>
              </a:spcAft>
            </a:pPr>
            <a:r>
              <a:rPr lang="en-US" sz="2000" b="0" i="0" u="none" strike="noStrike" dirty="0">
                <a:solidFill>
                  <a:schemeClr val="tx1">
                    <a:lumMod val="85000"/>
                    <a:lumOff val="15000"/>
                  </a:schemeClr>
                </a:solidFill>
                <a:effectLst/>
                <a:latin typeface="Sabon Next LT" panose="02000500000000000000" pitchFamily="2" charset="0"/>
              </a:rPr>
              <a:t>This </a:t>
            </a:r>
            <a:r>
              <a:rPr lang="en-US" sz="2000" b="1" i="0" u="none" strike="noStrike" dirty="0">
                <a:solidFill>
                  <a:schemeClr val="tx1">
                    <a:lumMod val="85000"/>
                    <a:lumOff val="15000"/>
                  </a:schemeClr>
                </a:solidFill>
                <a:effectLst/>
                <a:latin typeface="Sabon Next LT" panose="02000500000000000000" pitchFamily="2" charset="0"/>
              </a:rPr>
              <a:t>Terraform code </a:t>
            </a:r>
            <a:r>
              <a:rPr lang="en-US" sz="2000" b="0" i="0" u="none" strike="noStrike" dirty="0">
                <a:solidFill>
                  <a:schemeClr val="tx1">
                    <a:lumMod val="85000"/>
                    <a:lumOff val="15000"/>
                  </a:schemeClr>
                </a:solidFill>
                <a:effectLst/>
                <a:latin typeface="Sabon Next LT" panose="02000500000000000000" pitchFamily="2" charset="0"/>
              </a:rPr>
              <a:t>is designed to provision resources in </a:t>
            </a:r>
            <a:r>
              <a:rPr lang="en-US" sz="2000" b="1" i="0" u="none" strike="noStrike" dirty="0">
                <a:solidFill>
                  <a:schemeClr val="tx1">
                    <a:lumMod val="85000"/>
                    <a:lumOff val="15000"/>
                  </a:schemeClr>
                </a:solidFill>
                <a:effectLst/>
                <a:latin typeface="Sabon Next LT" panose="02000500000000000000" pitchFamily="2" charset="0"/>
              </a:rPr>
              <a:t>AWS</a:t>
            </a:r>
            <a:r>
              <a:rPr lang="en-US" sz="2000" b="0" i="0" u="none" strike="noStrike" dirty="0">
                <a:solidFill>
                  <a:schemeClr val="tx1">
                    <a:lumMod val="85000"/>
                    <a:lumOff val="15000"/>
                  </a:schemeClr>
                </a:solidFill>
                <a:effectLst/>
                <a:latin typeface="Sabon Next LT" panose="02000500000000000000" pitchFamily="2" charset="0"/>
              </a:rPr>
              <a:t> using the </a:t>
            </a:r>
            <a:r>
              <a:rPr lang="en-US" sz="2000" b="1" i="0" u="none" strike="noStrike" dirty="0">
                <a:solidFill>
                  <a:schemeClr val="tx1">
                    <a:lumMod val="85000"/>
                    <a:lumOff val="15000"/>
                  </a:schemeClr>
                </a:solidFill>
                <a:effectLst/>
                <a:latin typeface="Sabon Next LT" panose="02000500000000000000" pitchFamily="2" charset="0"/>
              </a:rPr>
              <a:t>ap-south-1 (Mumbai) region.</a:t>
            </a:r>
            <a:r>
              <a:rPr lang="en-US" sz="2000" b="0" i="0" u="none" strike="noStrike" dirty="0">
                <a:solidFill>
                  <a:schemeClr val="tx1">
                    <a:lumMod val="85000"/>
                    <a:lumOff val="15000"/>
                  </a:schemeClr>
                </a:solidFill>
                <a:effectLst/>
                <a:latin typeface="Sabon Next LT" panose="02000500000000000000" pitchFamily="2" charset="0"/>
              </a:rPr>
              <a:t> It includes </a:t>
            </a:r>
            <a:r>
              <a:rPr lang="en-US" sz="2000" b="1" dirty="0">
                <a:solidFill>
                  <a:schemeClr val="tx1">
                    <a:lumMod val="85000"/>
                    <a:lumOff val="15000"/>
                  </a:schemeClr>
                </a:solidFill>
                <a:latin typeface="Sabon Next LT" panose="02000500000000000000" pitchFamily="2" charset="0"/>
              </a:rPr>
              <a:t>S3 </a:t>
            </a:r>
            <a:r>
              <a:rPr lang="en-US" sz="2000" b="0" i="0" u="none" strike="noStrike" dirty="0">
                <a:solidFill>
                  <a:schemeClr val="tx1">
                    <a:lumMod val="85000"/>
                    <a:lumOff val="15000"/>
                  </a:schemeClr>
                </a:solidFill>
                <a:effectLst/>
                <a:latin typeface="Sabon Next LT" panose="02000500000000000000" pitchFamily="2" charset="0"/>
              </a:rPr>
              <a:t>(Simple Storage Service) configurations with Bucket Policy.</a:t>
            </a:r>
          </a:p>
        </p:txBody>
      </p:sp>
      <p:sp>
        <p:nvSpPr>
          <p:cNvPr id="8" name="Rectangle 7">
            <a:extLst>
              <a:ext uri="{FF2B5EF4-FFF2-40B4-BE49-F238E27FC236}">
                <a16:creationId xmlns:a16="http://schemas.microsoft.com/office/drawing/2014/main" id="{C10E3945-AE4D-ED77-D2C1-6A1164C4C8E0}"/>
              </a:ext>
            </a:extLst>
          </p:cNvPr>
          <p:cNvSpPr/>
          <p:nvPr/>
        </p:nvSpPr>
        <p:spPr>
          <a:xfrm>
            <a:off x="7560802" y="2019300"/>
            <a:ext cx="4432300" cy="472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provider "aws"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region = "ap-south-1"</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"aws_s3_bucket" "</a:t>
            </a:r>
            <a:r>
              <a:rPr lang="en-IN" sz="1200" kern="100" dirty="0" err="1">
                <a:effectLst/>
                <a:latin typeface="Calibri" panose="020F0502020204030204" pitchFamily="34" charset="0"/>
                <a:ea typeface="Calibri" panose="020F0502020204030204" pitchFamily="34" charset="0"/>
                <a:cs typeface="Times New Roman" panose="02020603050405020304" pitchFamily="18" charset="0"/>
              </a:rPr>
              <a:t>first_bucket</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bucket = "s3-bucket-2025"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tags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Environment = "prob"</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"aws_s3_bucket_public_access_block" "</a:t>
            </a:r>
            <a:r>
              <a:rPr lang="en-IN" sz="1200" kern="100" dirty="0" err="1">
                <a:effectLst/>
                <a:latin typeface="Calibri" panose="020F0502020204030204" pitchFamily="34" charset="0"/>
                <a:ea typeface="Calibri" panose="020F0502020204030204" pitchFamily="34" charset="0"/>
                <a:cs typeface="Times New Roman" panose="02020603050405020304" pitchFamily="18" charset="0"/>
              </a:rPr>
              <a:t>pab</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bucket                    = aws_s3_bucket.first_bucket.id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block_public_acls         = false</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block_public_policy       = false</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ignore_public_acls        = false</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restrict_public_buckets   = false</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0" name="Title 1">
            <a:extLst>
              <a:ext uri="{FF2B5EF4-FFF2-40B4-BE49-F238E27FC236}">
                <a16:creationId xmlns:a16="http://schemas.microsoft.com/office/drawing/2014/main" id="{E1B941AE-725E-E3DA-26E8-85667CBC3702}"/>
              </a:ext>
            </a:extLst>
          </p:cNvPr>
          <p:cNvSpPr txBox="1">
            <a:spLocks/>
          </p:cNvSpPr>
          <p:nvPr/>
        </p:nvSpPr>
        <p:spPr>
          <a:xfrm>
            <a:off x="1687510" y="163039"/>
            <a:ext cx="10018713" cy="876300"/>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i="0" u="none" strike="noStrike" dirty="0">
                <a:solidFill>
                  <a:schemeClr val="accent1">
                    <a:lumMod val="75000"/>
                  </a:schemeClr>
                </a:solidFill>
                <a:effectLst/>
              </a:rPr>
              <a:t>Code Description and Explanation</a:t>
            </a:r>
            <a:endParaRPr lang="en-IN" sz="3200" dirty="0">
              <a:solidFill>
                <a:schemeClr val="accent1">
                  <a:lumMod val="75000"/>
                </a:schemeClr>
              </a:solidFill>
            </a:endParaRPr>
          </a:p>
        </p:txBody>
      </p:sp>
      <p:sp>
        <p:nvSpPr>
          <p:cNvPr id="13" name="Content Placeholder 2">
            <a:extLst>
              <a:ext uri="{FF2B5EF4-FFF2-40B4-BE49-F238E27FC236}">
                <a16:creationId xmlns:a16="http://schemas.microsoft.com/office/drawing/2014/main" id="{82AAB235-F38C-A5FE-D17C-BE90B2A75590}"/>
              </a:ext>
            </a:extLst>
          </p:cNvPr>
          <p:cNvSpPr txBox="1">
            <a:spLocks/>
          </p:cNvSpPr>
          <p:nvPr/>
        </p:nvSpPr>
        <p:spPr>
          <a:xfrm>
            <a:off x="1687511" y="2184400"/>
            <a:ext cx="5614990" cy="494379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nSpc>
                <a:spcPct val="125000"/>
              </a:lnSpc>
              <a:spcBef>
                <a:spcPts val="0"/>
              </a:spcBef>
              <a:spcAft>
                <a:spcPts val="1000"/>
              </a:spcAft>
              <a:buNone/>
            </a:pPr>
            <a:r>
              <a:rPr lang="en-IN" sz="2000" b="1" dirty="0">
                <a:solidFill>
                  <a:schemeClr val="tx1">
                    <a:lumMod val="85000"/>
                    <a:lumOff val="15000"/>
                  </a:schemeClr>
                </a:solidFill>
                <a:latin typeface="Sabon Next LT" panose="02000500000000000000" pitchFamily="2" charset="0"/>
                <a:cs typeface="Sabon Next LT" panose="02000500000000000000" pitchFamily="2" charset="0"/>
              </a:rPr>
              <a:t>1. AWS Provider Configuration</a:t>
            </a:r>
          </a:p>
          <a:p>
            <a:pPr>
              <a:lnSpc>
                <a:spcPct val="125000"/>
              </a:lnSpc>
              <a:spcBef>
                <a:spcPts val="0"/>
              </a:spcBef>
              <a:spcAft>
                <a:spcPts val="1000"/>
              </a:spcAft>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Configures the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AWS</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provider for the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ap-south-1 region (Mumbai).</a:t>
            </a:r>
          </a:p>
          <a:p>
            <a:pPr marL="0" indent="0">
              <a:lnSpc>
                <a:spcPct val="125000"/>
              </a:lnSpc>
              <a:spcBef>
                <a:spcPts val="0"/>
              </a:spcBef>
              <a:spcAft>
                <a:spcPts val="1000"/>
              </a:spcAft>
              <a:buNone/>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2. Create S3 Bucket,  Public Access Block, Versioning and Upload Object.  </a:t>
            </a: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Create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S3 Bucket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with</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 unique name </a:t>
            </a:r>
            <a:r>
              <a:rPr lang="en-IN" sz="2000" kern="100" dirty="0">
                <a:solidFill>
                  <a:schemeClr val="tx1">
                    <a:lumMod val="85000"/>
                    <a:lumOff val="15000"/>
                  </a:schemeClr>
                </a:solidFill>
                <a:effectLst/>
                <a:latin typeface="Sabon Next LT" panose="02000500000000000000" pitchFamily="2" charset="0"/>
                <a:ea typeface="Calibri" panose="020F0502020204030204" pitchFamily="34" charset="0"/>
                <a:cs typeface="Sabon Next LT" panose="02000500000000000000" pitchFamily="2" charset="0"/>
              </a:rPr>
              <a:t>s3-bucket-2025.</a:t>
            </a:r>
          </a:p>
          <a:p>
            <a:pPr marL="285750" indent="-285750">
              <a:lnSpc>
                <a:spcPct val="125000"/>
              </a:lnSpc>
              <a:spcBef>
                <a:spcPts val="0"/>
              </a:spcBef>
              <a:spcAft>
                <a:spcPts val="0"/>
              </a:spcAft>
              <a:buFont typeface="Arial" panose="020B0604020202020204" pitchFamily="34" charset="0"/>
              <a:buChar char="•"/>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Create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Public Access Block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and</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Unblock the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Public Access. </a:t>
            </a:r>
            <a:endParaRPr lang="en-IN" sz="2000" b="1" dirty="0">
              <a:solidFill>
                <a:schemeClr val="tx1">
                  <a:lumMod val="85000"/>
                  <a:lumOff val="15000"/>
                </a:schemeClr>
              </a:solidFill>
              <a:latin typeface="Sabon Next LT" panose="02000500000000000000" pitchFamily="2" charset="0"/>
              <a:cs typeface="Sabon Next LT" panose="02000500000000000000" pitchFamily="2" charset="0"/>
            </a:endParaRPr>
          </a:p>
          <a:p>
            <a:pPr>
              <a:lnSpc>
                <a:spcPct val="125000"/>
              </a:lnSpc>
              <a:spcBef>
                <a:spcPts val="0"/>
              </a:spcBef>
              <a:spcAft>
                <a:spcPts val="0"/>
              </a:spcAft>
            </a:pPr>
            <a:endParaRPr lang="en-US" sz="2000" b="1" dirty="0">
              <a:solidFill>
                <a:schemeClr val="tx1">
                  <a:lumMod val="85000"/>
                  <a:lumOff val="15000"/>
                </a:schemeClr>
              </a:solidFill>
              <a:latin typeface="Sabon Next LT" panose="02000500000000000000" pitchFamily="2" charset="0"/>
              <a:cs typeface="Sabon Next LT" panose="02000500000000000000" pitchFamily="2" charset="0"/>
            </a:endParaRPr>
          </a:p>
          <a:p>
            <a:pPr>
              <a:lnSpc>
                <a:spcPct val="125000"/>
              </a:lnSpc>
              <a:spcBef>
                <a:spcPts val="0"/>
              </a:spcBef>
              <a:spcAft>
                <a:spcPts val="0"/>
              </a:spcAft>
            </a:pPr>
            <a:endParaRPr lang="en-IN" sz="2000" b="1" dirty="0">
              <a:solidFill>
                <a:schemeClr val="tx1">
                  <a:lumMod val="85000"/>
                  <a:lumOff val="15000"/>
                </a:schemeClr>
              </a:solidFill>
              <a:latin typeface="Sabon Next LT" panose="02000500000000000000" pitchFamily="2" charset="0"/>
              <a:cs typeface="Sabon Next LT" panose="02000500000000000000" pitchFamily="2" charset="0"/>
            </a:endParaRPr>
          </a:p>
          <a:p>
            <a:pPr>
              <a:lnSpc>
                <a:spcPct val="125000"/>
              </a:lnSpc>
              <a:spcBef>
                <a:spcPts val="0"/>
              </a:spcBef>
              <a:spcAft>
                <a:spcPts val="0"/>
              </a:spcAft>
            </a:pPr>
            <a:endParaRPr lang="en-IN" sz="2000" b="1" dirty="0">
              <a:solidFill>
                <a:schemeClr val="tx1">
                  <a:lumMod val="85000"/>
                  <a:lumOff val="15000"/>
                </a:schemeClr>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387484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2A76-E5FB-7DE0-6F32-DB4DAB29D0B0}"/>
              </a:ext>
            </a:extLst>
          </p:cNvPr>
          <p:cNvSpPr>
            <a:spLocks noGrp="1"/>
          </p:cNvSpPr>
          <p:nvPr>
            <p:ph type="title"/>
          </p:nvPr>
        </p:nvSpPr>
        <p:spPr>
          <a:xfrm>
            <a:off x="1484310" y="1016001"/>
            <a:ext cx="3684591" cy="660400"/>
          </a:xfrm>
        </p:spPr>
        <p:txBody>
          <a:bodyPr>
            <a:normAutofit/>
          </a:bodyPr>
          <a:lstStyle/>
          <a:p>
            <a:pPr algn="l"/>
            <a:r>
              <a:rPr lang="en-US" sz="3200" dirty="0">
                <a:solidFill>
                  <a:schemeClr val="accent1">
                    <a:lumMod val="75000"/>
                  </a:schemeClr>
                </a:solidFill>
              </a:rPr>
              <a:t>Introduction</a:t>
            </a:r>
            <a:endParaRPr lang="en-IN" sz="3200" dirty="0">
              <a:solidFill>
                <a:schemeClr val="accent1">
                  <a:lumMod val="75000"/>
                </a:schemeClr>
              </a:solidFill>
            </a:endParaRPr>
          </a:p>
        </p:txBody>
      </p:sp>
      <p:sp>
        <p:nvSpPr>
          <p:cNvPr id="3" name="Content Placeholder 2">
            <a:extLst>
              <a:ext uri="{FF2B5EF4-FFF2-40B4-BE49-F238E27FC236}">
                <a16:creationId xmlns:a16="http://schemas.microsoft.com/office/drawing/2014/main" id="{5D60744B-308F-DFCB-D528-7A6AB709D539}"/>
              </a:ext>
            </a:extLst>
          </p:cNvPr>
          <p:cNvSpPr>
            <a:spLocks noGrp="1"/>
          </p:cNvSpPr>
          <p:nvPr>
            <p:ph idx="1"/>
          </p:nvPr>
        </p:nvSpPr>
        <p:spPr>
          <a:xfrm>
            <a:off x="1484310" y="1574800"/>
            <a:ext cx="6148389" cy="4597399"/>
          </a:xfrm>
        </p:spPr>
        <p:txBody>
          <a:bodyPr>
            <a:noAutofit/>
          </a:bodyPr>
          <a:lstStyle/>
          <a:p>
            <a:pPr marL="0" indent="0" algn="just" rtl="0" fontAlgn="base">
              <a:lnSpc>
                <a:spcPct val="150000"/>
              </a:lnSpc>
              <a:spcBef>
                <a:spcPts val="0"/>
              </a:spcBef>
              <a:spcAft>
                <a:spcPts val="1000"/>
              </a:spcAft>
              <a:buNone/>
            </a:pPr>
            <a:r>
              <a:rPr lang="en-US" b="1" i="0" u="none" strike="noStrike" dirty="0">
                <a:solidFill>
                  <a:schemeClr val="accent1">
                    <a:lumMod val="75000"/>
                  </a:schemeClr>
                </a:solidFill>
                <a:effectLst/>
                <a:latin typeface="Sabon Next LT" panose="02000500000000000000" pitchFamily="2" charset="0"/>
                <a:cs typeface="Sabon Next LT" panose="02000500000000000000" pitchFamily="2" charset="0"/>
              </a:rPr>
              <a:t>Terraform:</a:t>
            </a:r>
            <a:r>
              <a:rPr lang="en-US" b="0" i="0" dirty="0">
                <a:solidFill>
                  <a:schemeClr val="accent1">
                    <a:lumMod val="75000"/>
                  </a:schemeClr>
                </a:solidFill>
                <a:effectLst/>
                <a:latin typeface="Sabon Next LT" panose="02000500000000000000" pitchFamily="2" charset="0"/>
                <a:cs typeface="Sabon Next LT" panose="02000500000000000000" pitchFamily="2" charset="0"/>
              </a:rPr>
              <a:t>​</a:t>
            </a:r>
          </a:p>
          <a:p>
            <a:pPr algn="just"/>
            <a:r>
              <a:rPr lang="en-US" sz="2000" b="1" dirty="0">
                <a:latin typeface="Sabon Next LT" panose="02000500000000000000" pitchFamily="2" charset="0"/>
                <a:cs typeface="Sabon Next LT" panose="02000500000000000000" pitchFamily="2" charset="0"/>
              </a:rPr>
              <a:t>Terraform</a:t>
            </a:r>
            <a:r>
              <a:rPr lang="en-US" sz="2000" dirty="0">
                <a:latin typeface="Sabon Next LT" panose="02000500000000000000" pitchFamily="2" charset="0"/>
                <a:cs typeface="Sabon Next LT" panose="02000500000000000000" pitchFamily="2" charset="0"/>
              </a:rPr>
              <a:t> is an open-source Infrastructure as Code (IaC) tool that allows you to provision and manage infrastructure using declarative configuration files. Using Terraform, you can create, update, and manage AWS resources such as Virtual Private Clouds (VPCs), EC2 instances, subnets, route tables, and more.</a:t>
            </a:r>
          </a:p>
          <a:p>
            <a:pPr algn="just"/>
            <a:r>
              <a:rPr lang="en-US" sz="2000" dirty="0">
                <a:latin typeface="Sabon Next LT" panose="02000500000000000000" pitchFamily="2" charset="0"/>
                <a:cs typeface="Sabon Next LT" panose="02000500000000000000" pitchFamily="2" charset="0"/>
              </a:rPr>
              <a:t>In this guide, we will walk through how to use Terraform to create a </a:t>
            </a:r>
            <a:r>
              <a:rPr lang="en-US" sz="2000" b="1" dirty="0">
                <a:latin typeface="Sabon Next LT" panose="02000500000000000000" pitchFamily="2" charset="0"/>
                <a:cs typeface="Sabon Next LT" panose="02000500000000000000" pitchFamily="2" charset="0"/>
              </a:rPr>
              <a:t>VPC</a:t>
            </a:r>
            <a:r>
              <a:rPr lang="en-US" sz="2000" dirty="0">
                <a:latin typeface="Sabon Next LT" panose="02000500000000000000" pitchFamily="2" charset="0"/>
                <a:cs typeface="Sabon Next LT" panose="02000500000000000000" pitchFamily="2" charset="0"/>
              </a:rPr>
              <a:t>, including </a:t>
            </a:r>
            <a:r>
              <a:rPr lang="en-US" sz="2000" b="1" dirty="0">
                <a:latin typeface="Sabon Next LT" panose="02000500000000000000" pitchFamily="2" charset="0"/>
                <a:cs typeface="Sabon Next LT" panose="02000500000000000000" pitchFamily="2" charset="0"/>
              </a:rPr>
              <a:t>subnets</a:t>
            </a:r>
            <a:r>
              <a:rPr lang="en-US" sz="2000" dirty="0">
                <a:latin typeface="Sabon Next LT" panose="02000500000000000000" pitchFamily="2" charset="0"/>
                <a:cs typeface="Sabon Next LT" panose="02000500000000000000" pitchFamily="2" charset="0"/>
              </a:rPr>
              <a:t>, </a:t>
            </a:r>
            <a:r>
              <a:rPr lang="en-US" sz="2000" b="1" dirty="0">
                <a:latin typeface="Sabon Next LT" panose="02000500000000000000" pitchFamily="2" charset="0"/>
                <a:cs typeface="Sabon Next LT" panose="02000500000000000000" pitchFamily="2" charset="0"/>
              </a:rPr>
              <a:t>Internet Gateway</a:t>
            </a:r>
            <a:r>
              <a:rPr lang="en-US" sz="2000" dirty="0">
                <a:latin typeface="Sabon Next LT" panose="02000500000000000000" pitchFamily="2" charset="0"/>
                <a:cs typeface="Sabon Next LT" panose="02000500000000000000" pitchFamily="2" charset="0"/>
              </a:rPr>
              <a:t>, and </a:t>
            </a:r>
            <a:r>
              <a:rPr lang="en-US" sz="2000" b="1" dirty="0">
                <a:latin typeface="Sabon Next LT" panose="02000500000000000000" pitchFamily="2" charset="0"/>
                <a:cs typeface="Sabon Next LT" panose="02000500000000000000" pitchFamily="2" charset="0"/>
              </a:rPr>
              <a:t>EC2 instances</a:t>
            </a:r>
            <a:r>
              <a:rPr lang="en-US" sz="2000" dirty="0">
                <a:latin typeface="Sabon Next LT" panose="02000500000000000000" pitchFamily="2" charset="0"/>
                <a:cs typeface="Sabon Next LT" panose="02000500000000000000" pitchFamily="2" charset="0"/>
              </a:rPr>
              <a:t>.</a:t>
            </a:r>
          </a:p>
        </p:txBody>
      </p:sp>
      <p:pic>
        <p:nvPicPr>
          <p:cNvPr id="2050" name="Picture 2" descr="Terraform Pricing, Alternatives &amp; More 2025 | Capterra">
            <a:extLst>
              <a:ext uri="{FF2B5EF4-FFF2-40B4-BE49-F238E27FC236}">
                <a16:creationId xmlns:a16="http://schemas.microsoft.com/office/drawing/2014/main" id="{CCCB0302-039C-C102-6DC5-BB55F9AF0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0238" y="2006601"/>
            <a:ext cx="3243263" cy="3429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26644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0A369B-F88C-CE72-4743-2688E92DA50B}"/>
              </a:ext>
            </a:extLst>
          </p:cNvPr>
          <p:cNvSpPr/>
          <p:nvPr/>
        </p:nvSpPr>
        <p:spPr>
          <a:xfrm>
            <a:off x="7645400" y="508000"/>
            <a:ext cx="4279900" cy="3771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"aws_s3_bucket_versioning" "</a:t>
            </a:r>
            <a:r>
              <a:rPr lang="en-IN" sz="1200" kern="100" dirty="0" err="1">
                <a:effectLst/>
                <a:latin typeface="Calibri" panose="020F0502020204030204" pitchFamily="34" charset="0"/>
                <a:ea typeface="Calibri" panose="020F0502020204030204" pitchFamily="34" charset="0"/>
                <a:cs typeface="Times New Roman" panose="02020603050405020304" pitchFamily="18" charset="0"/>
              </a:rPr>
              <a:t>first_version</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bucket = aws_s3_bucket.first_bucket.id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kern="100" dirty="0" err="1">
                <a:effectLst/>
                <a:latin typeface="Calibri" panose="020F0502020204030204" pitchFamily="34" charset="0"/>
                <a:ea typeface="Calibri" panose="020F0502020204030204" pitchFamily="34" charset="0"/>
                <a:cs typeface="Times New Roman" panose="02020603050405020304" pitchFamily="18" charset="0"/>
              </a:rPr>
              <a:t>versioning_configuration</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status = "Enabled"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"aws_s3_object" "first_object"{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bucket = aws_s3_bucket.first_bucket.id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key    = "myfile.txt"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source = "C:/Users/Admin/Desktop/New/Task/myfile.txt"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6" name="Rectangle 5">
            <a:extLst>
              <a:ext uri="{FF2B5EF4-FFF2-40B4-BE49-F238E27FC236}">
                <a16:creationId xmlns:a16="http://schemas.microsoft.com/office/drawing/2014/main" id="{00E4B054-CF7D-0CC9-E8B5-243AEC91C71F}"/>
              </a:ext>
            </a:extLst>
          </p:cNvPr>
          <p:cNvSpPr/>
          <p:nvPr/>
        </p:nvSpPr>
        <p:spPr>
          <a:xfrm>
            <a:off x="2324100" y="1670337"/>
            <a:ext cx="4013200" cy="5219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"aws_s3_bucket_policy" "first_policy"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bucket = aws_s3_bucket.first_bucket.id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policy =  jsonencode({</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"Version"     : "2012-10-17",</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"Statement"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"Effect"    : "Allow",</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"Action"    : ["s3:GetObject"],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"Resource"  : "${aws_s3_bucket.first_bucket.arn}/*",</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"Principal"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"Effect"    : "Deny",</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"Action"    : ["s3:PutObject"],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"Resource"  : "${aws_s3_bucket.first_bucket.arn}/*",</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"Principal"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8" name="Content Placeholder 2">
            <a:extLst>
              <a:ext uri="{FF2B5EF4-FFF2-40B4-BE49-F238E27FC236}">
                <a16:creationId xmlns:a16="http://schemas.microsoft.com/office/drawing/2014/main" id="{1C571575-0B75-445F-4D9B-4C734F480FB1}"/>
              </a:ext>
            </a:extLst>
          </p:cNvPr>
          <p:cNvSpPr>
            <a:spLocks noGrp="1"/>
          </p:cNvSpPr>
          <p:nvPr>
            <p:ph idx="1"/>
          </p:nvPr>
        </p:nvSpPr>
        <p:spPr>
          <a:xfrm>
            <a:off x="1624752" y="144692"/>
            <a:ext cx="5843698" cy="1328795"/>
          </a:xfrm>
        </p:spPr>
        <p:txBody>
          <a:bodyPr>
            <a:noAutofit/>
          </a:bodyPr>
          <a:lstStyle/>
          <a:p>
            <a:pPr marL="285750" indent="-285750" algn="jus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Create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S3 Bucket Versioning</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and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Enable</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the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Version</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a:t>
            </a:r>
            <a:endParaRPr lang="en-IN" sz="2000" kern="100" dirty="0">
              <a:solidFill>
                <a:schemeClr val="tx1">
                  <a:lumMod val="85000"/>
                  <a:lumOff val="15000"/>
                </a:schemeClr>
              </a:solidFill>
              <a:effectLst/>
              <a:latin typeface="Sabon Next LT" panose="02000500000000000000" pitchFamily="2" charset="0"/>
              <a:ea typeface="Calibri" panose="020F0502020204030204" pitchFamily="34" charset="0"/>
              <a:cs typeface="Sabon Next LT" panose="02000500000000000000" pitchFamily="2" charset="0"/>
            </a:endParaRPr>
          </a:p>
          <a:p>
            <a:pPr marL="285750" indent="-285750" algn="jus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 Create an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Object</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in the Bucket and Upload a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file</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in the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Object.</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sp>
        <p:nvSpPr>
          <p:cNvPr id="9" name="Content Placeholder 2">
            <a:extLst>
              <a:ext uri="{FF2B5EF4-FFF2-40B4-BE49-F238E27FC236}">
                <a16:creationId xmlns:a16="http://schemas.microsoft.com/office/drawing/2014/main" id="{1C091DF7-ABB3-4A97-7065-CA10330218B0}"/>
              </a:ext>
            </a:extLst>
          </p:cNvPr>
          <p:cNvSpPr txBox="1">
            <a:spLocks/>
          </p:cNvSpPr>
          <p:nvPr/>
        </p:nvSpPr>
        <p:spPr>
          <a:xfrm>
            <a:off x="6538802" y="4432301"/>
            <a:ext cx="5653198" cy="2281008"/>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285750" indent="-285750" algn="jus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Create a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Bucket Policy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and Generate the policy by using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jsonencode</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a:t>
            </a:r>
          </a:p>
          <a:p>
            <a:pPr marL="285750" indent="-285750" algn="jus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Give the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Actions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to the Policy to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Allow</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permission to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GetObject</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a:t>
            </a:r>
          </a:p>
          <a:p>
            <a:pPr marL="285750" indent="-285750" algn="jus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Give the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Actions</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to the Policy to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Deny</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permission to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PutObject</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a:t>
            </a:r>
          </a:p>
        </p:txBody>
      </p:sp>
    </p:spTree>
    <p:extLst>
      <p:ext uri="{BB962C8B-B14F-4D97-AF65-F5344CB8AC3E}">
        <p14:creationId xmlns:p14="http://schemas.microsoft.com/office/powerpoint/2010/main" val="3787230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C6DA3B8-50AF-5EB2-03CD-7BE8C9D77656}"/>
              </a:ext>
            </a:extLst>
          </p:cNvPr>
          <p:cNvSpPr/>
          <p:nvPr/>
        </p:nvSpPr>
        <p:spPr>
          <a:xfrm>
            <a:off x="6812498" y="662177"/>
            <a:ext cx="4000500" cy="4813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"Effect"    : "Deny",</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"Action"    : ["s3:DeleteObject"],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"Resource"  : "${aws_s3_bucket.first_bucket.arn}/*",</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"Principal"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"Effect"    : "Deny",</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"Action"    : ["s3:DeleteObjectVersion"],</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"Resource"  : "${aws_s3_bucket.first_bucket.arn}/*",</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"Principal" :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200" dirty="0"/>
          </a:p>
        </p:txBody>
      </p:sp>
      <p:sp>
        <p:nvSpPr>
          <p:cNvPr id="14" name="Content Placeholder 2">
            <a:extLst>
              <a:ext uri="{FF2B5EF4-FFF2-40B4-BE49-F238E27FC236}">
                <a16:creationId xmlns:a16="http://schemas.microsoft.com/office/drawing/2014/main" id="{67455758-9810-B336-CB14-59CB1A3EB8AE}"/>
              </a:ext>
            </a:extLst>
          </p:cNvPr>
          <p:cNvSpPr>
            <a:spLocks noGrp="1"/>
          </p:cNvSpPr>
          <p:nvPr>
            <p:ph idx="1"/>
          </p:nvPr>
        </p:nvSpPr>
        <p:spPr>
          <a:xfrm>
            <a:off x="1480602" y="1951672"/>
            <a:ext cx="4922099" cy="1477328"/>
          </a:xfrm>
        </p:spPr>
        <p:txBody>
          <a:bodyPr>
            <a:noAutofit/>
          </a:bodyPr>
          <a:lstStyle/>
          <a:p>
            <a:pPr marL="285750" indent="-285750" algn="jus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Give the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Actions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to the Policy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to Deny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permission to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DeleteObject.</a:t>
            </a:r>
          </a:p>
          <a:p>
            <a:pPr marL="285750" indent="-285750" algn="jus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Give the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Actions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to the Policy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to Deny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permission to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DeleteObjectVersioning.</a:t>
            </a:r>
          </a:p>
        </p:txBody>
      </p:sp>
    </p:spTree>
    <p:extLst>
      <p:ext uri="{BB962C8B-B14F-4D97-AF65-F5344CB8AC3E}">
        <p14:creationId xmlns:p14="http://schemas.microsoft.com/office/powerpoint/2010/main" val="3832964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373172A8-A440-2FE6-981C-6D69D74F9FA2}"/>
              </a:ext>
            </a:extLst>
          </p:cNvPr>
          <p:cNvSpPr txBox="1">
            <a:spLocks/>
          </p:cNvSpPr>
          <p:nvPr/>
        </p:nvSpPr>
        <p:spPr>
          <a:xfrm>
            <a:off x="1638300" y="915288"/>
            <a:ext cx="10185400" cy="5627877"/>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lnSpc>
                <a:spcPct val="125000"/>
              </a:lnSpc>
              <a:spcBef>
                <a:spcPts val="0"/>
              </a:spcBef>
              <a:spcAft>
                <a:spcPts val="1000"/>
              </a:spcAft>
              <a:buNone/>
            </a:pPr>
            <a:r>
              <a:rPr lang="en-US" altLang="en-US" b="1" dirty="0">
                <a:solidFill>
                  <a:schemeClr val="accent1">
                    <a:lumMod val="75000"/>
                  </a:schemeClr>
                </a:solidFill>
                <a:latin typeface="Sabon Next LT" panose="02000500000000000000" pitchFamily="2" charset="0"/>
                <a:cs typeface="Sabon Next LT" panose="02000500000000000000" pitchFamily="2" charset="0"/>
              </a:rPr>
              <a:t>P</a:t>
            </a:r>
            <a:r>
              <a:rPr kumimoji="0" lang="en-US" altLang="en-US" b="1" i="0" u="none" strike="noStrike" cap="none" normalizeH="0" baseline="0" dirty="0">
                <a:ln>
                  <a:noFill/>
                </a:ln>
                <a:solidFill>
                  <a:schemeClr val="accent1">
                    <a:lumMod val="75000"/>
                  </a:schemeClr>
                </a:solidFill>
                <a:effectLst/>
                <a:latin typeface="Sabon Next LT" panose="02000500000000000000" pitchFamily="2" charset="0"/>
                <a:cs typeface="Sabon Next LT" panose="02000500000000000000" pitchFamily="2" charset="0"/>
              </a:rPr>
              <a:t>ermissions:</a:t>
            </a:r>
          </a:p>
          <a:p>
            <a:pPr marL="0" indent="0" algn="just">
              <a:lnSpc>
                <a:spcPct val="125000"/>
              </a:lnSpc>
              <a:spcBef>
                <a:spcPts val="0"/>
              </a:spcBef>
              <a:spcAft>
                <a:spcPts val="0"/>
              </a:spcAft>
              <a:buNone/>
            </a:pPr>
            <a:r>
              <a:rPr kumimoji="0" lang="en-US" altLang="en-US" sz="2000" b="1"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s3:GetObject</a:t>
            </a: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a:t>
            </a:r>
            <a:endParaRPr kumimoji="0" lang="en-US" altLang="en-US" sz="2000" b="1"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endParaRPr>
          </a:p>
          <a:p>
            <a:pPr algn="just">
              <a:lnSpc>
                <a:spcPct val="125000"/>
              </a:lnSpc>
              <a:spcBef>
                <a:spcPts val="0"/>
              </a:spcBef>
              <a:spcAft>
                <a:spcPts val="1000"/>
              </a:spcAft>
              <a:buFont typeface="Arial" panose="020B0604020202020204" pitchFamily="34" charset="0"/>
              <a:buChar char="•"/>
            </a:pP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This permission allows users or services to </a:t>
            </a:r>
            <a:r>
              <a:rPr kumimoji="0" lang="en-US" altLang="en-US" sz="2000" b="1"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download or read</a:t>
            </a: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 objects from an S3 bucket.</a:t>
            </a:r>
          </a:p>
          <a:p>
            <a:pPr marL="0" indent="0" algn="just">
              <a:lnSpc>
                <a:spcPct val="125000"/>
              </a:lnSpc>
              <a:spcBef>
                <a:spcPts val="0"/>
              </a:spcBef>
              <a:spcAft>
                <a:spcPts val="0"/>
              </a:spcAft>
              <a:buNone/>
            </a:pPr>
            <a:r>
              <a:rPr kumimoji="0" lang="en-US" altLang="en-US" sz="2000" b="1"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s3:PutObject</a:t>
            </a: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a:t>
            </a:r>
          </a:p>
          <a:p>
            <a:pPr algn="just">
              <a:lnSpc>
                <a:spcPct val="125000"/>
              </a:lnSpc>
              <a:spcBef>
                <a:spcPts val="0"/>
              </a:spcBef>
              <a:spcAft>
                <a:spcPts val="1000"/>
              </a:spcAft>
              <a:buFont typeface="Arial" panose="020B0604020202020204" pitchFamily="34" charset="0"/>
              <a:buChar char="•"/>
            </a:pP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This permission allows users or services to </a:t>
            </a:r>
            <a:r>
              <a:rPr kumimoji="0" lang="en-US" altLang="en-US" sz="2000" b="1"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upload or add</a:t>
            </a: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 objects to an S3 bucket.</a:t>
            </a:r>
            <a:endParaRPr lang="en-US" altLang="en-US" sz="2000" dirty="0">
              <a:solidFill>
                <a:schemeClr val="tx1">
                  <a:lumMod val="85000"/>
                  <a:lumOff val="15000"/>
                </a:schemeClr>
              </a:solidFill>
              <a:latin typeface="Sabon Next LT" panose="02000500000000000000" pitchFamily="2" charset="0"/>
              <a:cs typeface="Sabon Next LT" panose="02000500000000000000" pitchFamily="2" charset="0"/>
            </a:endParaRPr>
          </a:p>
          <a:p>
            <a:pPr marL="0" indent="0" algn="just">
              <a:lnSpc>
                <a:spcPct val="125000"/>
              </a:lnSpc>
              <a:spcBef>
                <a:spcPts val="0"/>
              </a:spcBef>
              <a:spcAft>
                <a:spcPts val="0"/>
              </a:spcAft>
              <a:buNone/>
            </a:pPr>
            <a:r>
              <a:rPr kumimoji="0" lang="en-US" altLang="en-US" sz="2000" b="1"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s3:DeleteObject</a:t>
            </a: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a:t>
            </a:r>
          </a:p>
          <a:p>
            <a:pPr algn="just">
              <a:lnSpc>
                <a:spcPct val="125000"/>
              </a:lnSpc>
              <a:spcBef>
                <a:spcPts val="0"/>
              </a:spcBef>
              <a:spcAft>
                <a:spcPts val="1000"/>
              </a:spcAft>
              <a:buFont typeface="Arial" panose="020B0604020202020204" pitchFamily="34" charset="0"/>
              <a:buChar char="•"/>
            </a:pP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This permission allows users or services to </a:t>
            </a:r>
            <a:r>
              <a:rPr kumimoji="0" lang="en-US" altLang="en-US" sz="2000" b="1"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delete objects</a:t>
            </a: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 from an S3 bucket.</a:t>
            </a:r>
          </a:p>
          <a:p>
            <a:pPr marL="0" indent="0" algn="just">
              <a:lnSpc>
                <a:spcPct val="125000"/>
              </a:lnSpc>
              <a:spcBef>
                <a:spcPts val="0"/>
              </a:spcBef>
              <a:spcAft>
                <a:spcPts val="0"/>
              </a:spcAft>
              <a:buNone/>
            </a:pPr>
            <a:r>
              <a:rPr kumimoji="0" lang="en-US" altLang="en-US" sz="2000" b="1"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s3:DeleteObjectVersioning</a:t>
            </a: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a:t>
            </a:r>
          </a:p>
          <a:p>
            <a:pPr algn="just">
              <a:lnSpc>
                <a:spcPct val="125000"/>
              </a:lnSpc>
              <a:spcBef>
                <a:spcPts val="0"/>
              </a:spcBef>
              <a:spcAft>
                <a:spcPts val="0"/>
              </a:spcAft>
              <a:buFont typeface="Arial" panose="020B0604020202020204" pitchFamily="34" charset="0"/>
              <a:buChar char="•"/>
            </a:pP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This permission allows users or services to delete </a:t>
            </a:r>
            <a:r>
              <a:rPr kumimoji="0" lang="en-US" altLang="en-US" sz="2000" b="1"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specific versions</a:t>
            </a:r>
            <a:r>
              <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rPr>
              <a:t> of an object when versioning is enabled in the S3 bucket.</a:t>
            </a:r>
          </a:p>
          <a:p>
            <a:pPr marL="0" marR="0" lvl="0" indent="0" algn="just" defTabSz="914400" rtl="0" eaLnBrk="0" fontAlgn="base" latinLnBrk="0" hangingPunct="0">
              <a:lnSpc>
                <a:spcPct val="125000"/>
              </a:lnSpc>
              <a:spcBef>
                <a:spcPts val="0"/>
              </a:spcBef>
              <a:spcAft>
                <a:spcPts val="0"/>
              </a:spcAft>
              <a:buClrTx/>
              <a:buSzTx/>
              <a:buFontTx/>
              <a:buNone/>
              <a:tabLst/>
            </a:pPr>
            <a:endParaRPr kumimoji="0" lang="en-US" altLang="en-US" sz="2000" b="0" i="0" u="none" strike="noStrike" cap="none" normalizeH="0" baseline="0" dirty="0">
              <a:ln>
                <a:noFill/>
              </a:ln>
              <a:solidFill>
                <a:schemeClr val="tx1">
                  <a:lumMod val="85000"/>
                  <a:lumOff val="15000"/>
                </a:schemeClr>
              </a:solidFill>
              <a:effectLst/>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357129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782CD5-2F71-184E-A9D4-30964F6173B6}"/>
              </a:ext>
            </a:extLst>
          </p:cNvPr>
          <p:cNvPicPr>
            <a:picLocks noChangeAspect="1"/>
          </p:cNvPicPr>
          <p:nvPr/>
        </p:nvPicPr>
        <p:blipFill>
          <a:blip r:embed="rId2"/>
          <a:srcRect l="1929" t="14445" r="4409"/>
          <a:stretch/>
        </p:blipFill>
        <p:spPr>
          <a:xfrm>
            <a:off x="2692400" y="3429000"/>
            <a:ext cx="6631164" cy="3317157"/>
          </a:xfrm>
          <a:prstGeom prst="rect">
            <a:avLst/>
          </a:prstGeom>
        </p:spPr>
      </p:pic>
      <p:sp>
        <p:nvSpPr>
          <p:cNvPr id="9" name="Title 1">
            <a:extLst>
              <a:ext uri="{FF2B5EF4-FFF2-40B4-BE49-F238E27FC236}">
                <a16:creationId xmlns:a16="http://schemas.microsoft.com/office/drawing/2014/main" id="{C7F3A007-B407-9CB2-2698-19AF60B93C5F}"/>
              </a:ext>
            </a:extLst>
          </p:cNvPr>
          <p:cNvSpPr>
            <a:spLocks noGrp="1"/>
          </p:cNvSpPr>
          <p:nvPr>
            <p:ph type="title"/>
          </p:nvPr>
        </p:nvSpPr>
        <p:spPr>
          <a:xfrm>
            <a:off x="1732597" y="226143"/>
            <a:ext cx="10018713" cy="863847"/>
          </a:xfrm>
        </p:spPr>
        <p:txBody>
          <a:bodyPr>
            <a:normAutofit/>
          </a:bodyPr>
          <a:lstStyle/>
          <a:p>
            <a:pPr algn="l"/>
            <a:r>
              <a:rPr lang="en-US" sz="3200" dirty="0">
                <a:solidFill>
                  <a:schemeClr val="accent1">
                    <a:lumMod val="75000"/>
                  </a:schemeClr>
                </a:solidFill>
              </a:rPr>
              <a:t>Steps to Initialize, Plan and Apply Terraform</a:t>
            </a:r>
            <a:endParaRPr lang="en-IN" sz="3200" dirty="0">
              <a:solidFill>
                <a:schemeClr val="accent1">
                  <a:lumMod val="75000"/>
                </a:schemeClr>
              </a:solidFill>
            </a:endParaRPr>
          </a:p>
        </p:txBody>
      </p:sp>
      <p:sp>
        <p:nvSpPr>
          <p:cNvPr id="10" name="Content Placeholder 2">
            <a:extLst>
              <a:ext uri="{FF2B5EF4-FFF2-40B4-BE49-F238E27FC236}">
                <a16:creationId xmlns:a16="http://schemas.microsoft.com/office/drawing/2014/main" id="{85004F9E-737C-27DD-819B-29455D9BB3E5}"/>
              </a:ext>
            </a:extLst>
          </p:cNvPr>
          <p:cNvSpPr>
            <a:spLocks noGrp="1"/>
          </p:cNvSpPr>
          <p:nvPr>
            <p:ph idx="1"/>
          </p:nvPr>
        </p:nvSpPr>
        <p:spPr>
          <a:xfrm>
            <a:off x="1897697" y="673099"/>
            <a:ext cx="9303703" cy="2882901"/>
          </a:xfrm>
        </p:spPr>
        <p:txBody>
          <a:bodyPr>
            <a:noAutofit/>
          </a:bodyPr>
          <a:lstStyle/>
          <a:p>
            <a:pPr marL="0" indent="0" algn="just">
              <a:lnSpc>
                <a:spcPct val="150000"/>
              </a:lnSpc>
              <a:spcBef>
                <a:spcPts val="0"/>
              </a:spcBef>
              <a:spcAft>
                <a:spcPts val="0"/>
              </a:spcAft>
              <a:buNone/>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Initialize Terraform:</a:t>
            </a:r>
          </a:p>
          <a:p>
            <a:pPr algn="just">
              <a:lnSpc>
                <a:spcPct val="150000"/>
              </a:lnSpc>
              <a:spcBef>
                <a:spcPts val="0"/>
              </a:spcBef>
              <a:spcAft>
                <a:spcPts val="0"/>
              </a:spcAft>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Run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terraform init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to:</a:t>
            </a:r>
          </a:p>
          <a:p>
            <a:pPr marL="285750" indent="-285750" algn="just">
              <a:lnSpc>
                <a:spcPct val="150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Run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terraform init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to Download and configure the necessary provider plugins.</a:t>
            </a:r>
          </a:p>
          <a:p>
            <a:pPr marL="285750" indent="-285750" algn="just">
              <a:lnSpc>
                <a:spcPct val="150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Prepare the working directory for Terraform usage.</a:t>
            </a:r>
          </a:p>
          <a:p>
            <a:pPr marL="285750" indent="-285750" algn="just">
              <a:lnSpc>
                <a:spcPct val="150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Ensure the backend configuration (if defined) is initialized.</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3305143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35ABF-31FF-BD46-436A-9612DF3E59D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653BC1B-20EC-4B85-84A9-D88F495BDFB2}"/>
              </a:ext>
            </a:extLst>
          </p:cNvPr>
          <p:cNvPicPr>
            <a:picLocks noChangeAspect="1"/>
          </p:cNvPicPr>
          <p:nvPr/>
        </p:nvPicPr>
        <p:blipFill>
          <a:blip r:embed="rId2"/>
          <a:stretch>
            <a:fillRect/>
          </a:stretch>
        </p:blipFill>
        <p:spPr>
          <a:xfrm>
            <a:off x="2595559" y="1986161"/>
            <a:ext cx="7000875" cy="542925"/>
          </a:xfrm>
          <a:prstGeom prst="rect">
            <a:avLst/>
          </a:prstGeom>
        </p:spPr>
      </p:pic>
      <p:pic>
        <p:nvPicPr>
          <p:cNvPr id="10" name="Picture 9">
            <a:extLst>
              <a:ext uri="{FF2B5EF4-FFF2-40B4-BE49-F238E27FC236}">
                <a16:creationId xmlns:a16="http://schemas.microsoft.com/office/drawing/2014/main" id="{9E418D63-B518-B9D9-19A7-36696FC7E17B}"/>
              </a:ext>
            </a:extLst>
          </p:cNvPr>
          <p:cNvPicPr>
            <a:picLocks noChangeAspect="1"/>
          </p:cNvPicPr>
          <p:nvPr/>
        </p:nvPicPr>
        <p:blipFill>
          <a:blip r:embed="rId3"/>
          <a:stretch>
            <a:fillRect/>
          </a:stretch>
        </p:blipFill>
        <p:spPr>
          <a:xfrm>
            <a:off x="2157411" y="4600715"/>
            <a:ext cx="7877175" cy="428625"/>
          </a:xfrm>
          <a:prstGeom prst="rect">
            <a:avLst/>
          </a:prstGeom>
        </p:spPr>
      </p:pic>
      <p:pic>
        <p:nvPicPr>
          <p:cNvPr id="7" name="Picture 6">
            <a:extLst>
              <a:ext uri="{FF2B5EF4-FFF2-40B4-BE49-F238E27FC236}">
                <a16:creationId xmlns:a16="http://schemas.microsoft.com/office/drawing/2014/main" id="{124555FC-D950-629D-2364-3849C5916334}"/>
              </a:ext>
            </a:extLst>
          </p:cNvPr>
          <p:cNvPicPr>
            <a:picLocks noChangeAspect="1"/>
          </p:cNvPicPr>
          <p:nvPr/>
        </p:nvPicPr>
        <p:blipFill>
          <a:blip r:embed="rId4"/>
          <a:stretch>
            <a:fillRect/>
          </a:stretch>
        </p:blipFill>
        <p:spPr>
          <a:xfrm>
            <a:off x="2233610" y="5357953"/>
            <a:ext cx="7724775" cy="866775"/>
          </a:xfrm>
          <a:prstGeom prst="rect">
            <a:avLst/>
          </a:prstGeom>
        </p:spPr>
      </p:pic>
      <p:sp>
        <p:nvSpPr>
          <p:cNvPr id="2" name="Content Placeholder 2">
            <a:extLst>
              <a:ext uri="{FF2B5EF4-FFF2-40B4-BE49-F238E27FC236}">
                <a16:creationId xmlns:a16="http://schemas.microsoft.com/office/drawing/2014/main" id="{BC1FDA53-8474-7C89-7C7B-EB93D41E0BB7}"/>
              </a:ext>
            </a:extLst>
          </p:cNvPr>
          <p:cNvSpPr txBox="1">
            <a:spLocks/>
          </p:cNvSpPr>
          <p:nvPr/>
        </p:nvSpPr>
        <p:spPr>
          <a:xfrm>
            <a:off x="1612900" y="243147"/>
            <a:ext cx="10058400" cy="166199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Plan Terraform Execution:</a:t>
            </a:r>
            <a:endParaRPr lang="en-US" sz="2000" dirty="0">
              <a:solidFill>
                <a:schemeClr val="tx1">
                  <a:lumMod val="85000"/>
                  <a:lumOff val="15000"/>
                </a:schemeClr>
              </a:solidFill>
              <a:latin typeface="Sabon Next LT" panose="02000500000000000000" pitchFamily="2" charset="0"/>
              <a:cs typeface="Sabon Next LT" panose="02000500000000000000" pitchFamily="2" charset="0"/>
            </a:endParaRPr>
          </a:p>
          <a:p>
            <a:r>
              <a:rPr lang="en-US" sz="2000" dirty="0">
                <a:solidFill>
                  <a:schemeClr val="tx1">
                    <a:lumMod val="85000"/>
                    <a:lumOff val="15000"/>
                  </a:schemeClr>
                </a:solidFill>
                <a:latin typeface="Sabon Next LT" panose="02000500000000000000" pitchFamily="2" charset="0"/>
                <a:cs typeface="Sabon Next LT" panose="02000500000000000000" pitchFamily="2" charset="0"/>
              </a:rPr>
              <a:t>After terraform init, we use terraform plan to check the preview changes that made in infrastructure.</a:t>
            </a:r>
          </a:p>
          <a:p>
            <a:r>
              <a:rPr lang="en-US" sz="2000" dirty="0">
                <a:solidFill>
                  <a:schemeClr val="tx1">
                    <a:lumMod val="85000"/>
                    <a:lumOff val="15000"/>
                  </a:schemeClr>
                </a:solidFill>
                <a:latin typeface="Sabon Next LT" panose="02000500000000000000" pitchFamily="2" charset="0"/>
                <a:cs typeface="Sabon Next LT" panose="02000500000000000000" pitchFamily="2" charset="0"/>
              </a:rPr>
              <a:t>Ensure the configurations are correct before applying changes.​</a:t>
            </a:r>
          </a:p>
        </p:txBody>
      </p:sp>
      <p:sp>
        <p:nvSpPr>
          <p:cNvPr id="12" name="Content Placeholder 2">
            <a:extLst>
              <a:ext uri="{FF2B5EF4-FFF2-40B4-BE49-F238E27FC236}">
                <a16:creationId xmlns:a16="http://schemas.microsoft.com/office/drawing/2014/main" id="{A8B48306-5F1F-8A09-93A7-8A73310AE466}"/>
              </a:ext>
            </a:extLst>
          </p:cNvPr>
          <p:cNvSpPr txBox="1">
            <a:spLocks/>
          </p:cNvSpPr>
          <p:nvPr/>
        </p:nvSpPr>
        <p:spPr>
          <a:xfrm>
            <a:off x="1612900" y="2938723"/>
            <a:ext cx="10058400" cy="1661992"/>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l" rtl="0" fontAlgn="base">
              <a:lnSpc>
                <a:spcPts val="0"/>
              </a:lnSpc>
              <a:spcBef>
                <a:spcPts val="0"/>
              </a:spcBef>
              <a:spcAft>
                <a:spcPts val="1000"/>
              </a:spcAft>
              <a:buNone/>
            </a:pP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Apply Terraform Configuration</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a:p>
            <a:pPr algn="l" rtl="0" fontAlgn="base">
              <a:lnSpc>
                <a:spcPts val="3000"/>
              </a:lnSpc>
            </a:pPr>
            <a:r>
              <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Execute </a:t>
            </a: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terraform apply </a:t>
            </a:r>
            <a:r>
              <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to:</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a:p>
            <a:pPr algn="l" rtl="0" fontAlgn="base">
              <a:lnSpc>
                <a:spcPts val="1800"/>
              </a:lnSpc>
              <a:buFont typeface="Arial" panose="020B0604020202020204" pitchFamily="34" charset="0"/>
              <a:buChar char="•"/>
            </a:pPr>
            <a:r>
              <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Provision and configure resources as defined in your Terraform files.</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a:p>
            <a:pPr algn="l" rtl="0" fontAlgn="base">
              <a:lnSpc>
                <a:spcPts val="1800"/>
              </a:lnSpc>
              <a:buFont typeface="Arial" panose="020B0604020202020204" pitchFamily="34" charset="0"/>
              <a:buChar char="•"/>
            </a:pPr>
            <a:r>
              <a:rPr lang="en-US" sz="2000" b="0"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Review and confirm the changes if prompted.</a:t>
            </a:r>
            <a:r>
              <a:rPr lang="en-IN"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p:txBody>
      </p:sp>
    </p:spTree>
    <p:extLst>
      <p:ext uri="{BB962C8B-B14F-4D97-AF65-F5344CB8AC3E}">
        <p14:creationId xmlns:p14="http://schemas.microsoft.com/office/powerpoint/2010/main" val="4038004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44818-613B-80AE-B8A0-D1427BE7935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382BD8-1439-8978-D359-AA66AC0A3C0C}"/>
              </a:ext>
            </a:extLst>
          </p:cNvPr>
          <p:cNvSpPr>
            <a:spLocks noGrp="1"/>
          </p:cNvSpPr>
          <p:nvPr>
            <p:ph idx="1"/>
          </p:nvPr>
        </p:nvSpPr>
        <p:spPr>
          <a:xfrm>
            <a:off x="1447800" y="996551"/>
            <a:ext cx="10058400" cy="1035449"/>
          </a:xfrm>
        </p:spPr>
        <p:txBody>
          <a:bodyPr>
            <a:normAutofit/>
          </a:bodyPr>
          <a:lstStyle/>
          <a:p>
            <a:r>
              <a:rPr lang="en-US" sz="2000" dirty="0">
                <a:solidFill>
                  <a:schemeClr val="tx1">
                    <a:lumMod val="85000"/>
                    <a:lumOff val="15000"/>
                  </a:schemeClr>
                </a:solidFill>
                <a:latin typeface="Sabon Next LT" panose="02000500000000000000" pitchFamily="2" charset="0"/>
                <a:cs typeface="Sabon Next LT" panose="02000500000000000000" pitchFamily="2" charset="0"/>
              </a:rPr>
              <a:t>Open the AWS Console and open the S3 Console for verification.</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pic>
        <p:nvPicPr>
          <p:cNvPr id="5" name="Picture 4">
            <a:extLst>
              <a:ext uri="{FF2B5EF4-FFF2-40B4-BE49-F238E27FC236}">
                <a16:creationId xmlns:a16="http://schemas.microsoft.com/office/drawing/2014/main" id="{D38A3127-E109-F3D7-11F5-FE6B3B419B7F}"/>
              </a:ext>
            </a:extLst>
          </p:cNvPr>
          <p:cNvPicPr>
            <a:picLocks noChangeAspect="1"/>
          </p:cNvPicPr>
          <p:nvPr/>
        </p:nvPicPr>
        <p:blipFill>
          <a:blip r:embed="rId2"/>
          <a:stretch>
            <a:fillRect/>
          </a:stretch>
        </p:blipFill>
        <p:spPr>
          <a:xfrm>
            <a:off x="1730828" y="2284669"/>
            <a:ext cx="8730343" cy="4015863"/>
          </a:xfrm>
          <a:prstGeom prst="rect">
            <a:avLst/>
          </a:prstGeom>
        </p:spPr>
      </p:pic>
      <p:sp>
        <p:nvSpPr>
          <p:cNvPr id="2" name="Title 1">
            <a:extLst>
              <a:ext uri="{FF2B5EF4-FFF2-40B4-BE49-F238E27FC236}">
                <a16:creationId xmlns:a16="http://schemas.microsoft.com/office/drawing/2014/main" id="{BEEA9642-6368-7280-4B6D-ED73E2D44DBD}"/>
              </a:ext>
            </a:extLst>
          </p:cNvPr>
          <p:cNvSpPr>
            <a:spLocks noGrp="1"/>
          </p:cNvSpPr>
          <p:nvPr>
            <p:ph type="title"/>
          </p:nvPr>
        </p:nvSpPr>
        <p:spPr>
          <a:xfrm>
            <a:off x="1730828" y="247376"/>
            <a:ext cx="10018713" cy="863847"/>
          </a:xfrm>
        </p:spPr>
        <p:txBody>
          <a:bodyPr>
            <a:normAutofit/>
          </a:bodyPr>
          <a:lstStyle/>
          <a:p>
            <a:pPr algn="l"/>
            <a:r>
              <a:rPr lang="en-US" sz="3200" dirty="0">
                <a:solidFill>
                  <a:schemeClr val="accent1">
                    <a:lumMod val="75000"/>
                  </a:schemeClr>
                </a:solidFill>
              </a:rPr>
              <a:t>Verification steps in AWS Management Consol</a:t>
            </a:r>
            <a:endParaRPr lang="en-IN" sz="3200" dirty="0">
              <a:solidFill>
                <a:schemeClr val="accent1">
                  <a:lumMod val="75000"/>
                </a:schemeClr>
              </a:solidFill>
            </a:endParaRPr>
          </a:p>
        </p:txBody>
      </p:sp>
    </p:spTree>
    <p:extLst>
      <p:ext uri="{BB962C8B-B14F-4D97-AF65-F5344CB8AC3E}">
        <p14:creationId xmlns:p14="http://schemas.microsoft.com/office/powerpoint/2010/main" val="2195554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E1A28C-7957-47A0-0FC6-43A98E7D55FC}"/>
              </a:ext>
            </a:extLst>
          </p:cNvPr>
          <p:cNvPicPr>
            <a:picLocks noChangeAspect="1"/>
          </p:cNvPicPr>
          <p:nvPr/>
        </p:nvPicPr>
        <p:blipFill>
          <a:blip r:embed="rId2"/>
          <a:stretch>
            <a:fillRect/>
          </a:stretch>
        </p:blipFill>
        <p:spPr>
          <a:xfrm>
            <a:off x="1415143" y="2311399"/>
            <a:ext cx="9361714" cy="3886851"/>
          </a:xfrm>
          <a:prstGeom prst="rect">
            <a:avLst/>
          </a:prstGeom>
        </p:spPr>
      </p:pic>
      <p:sp>
        <p:nvSpPr>
          <p:cNvPr id="7" name="Content Placeholder 2">
            <a:extLst>
              <a:ext uri="{FF2B5EF4-FFF2-40B4-BE49-F238E27FC236}">
                <a16:creationId xmlns:a16="http://schemas.microsoft.com/office/drawing/2014/main" id="{B882E994-21DD-410B-D823-70A8ADC9B0D4}"/>
              </a:ext>
            </a:extLst>
          </p:cNvPr>
          <p:cNvSpPr>
            <a:spLocks noGrp="1"/>
          </p:cNvSpPr>
          <p:nvPr>
            <p:ph idx="1"/>
          </p:nvPr>
        </p:nvSpPr>
        <p:spPr>
          <a:xfrm>
            <a:off x="1415143" y="381000"/>
            <a:ext cx="10058400" cy="1778001"/>
          </a:xfrm>
        </p:spPr>
        <p:txBody>
          <a:bodyPr>
            <a:noAutofit/>
          </a:bodyPr>
          <a:lstStyle/>
          <a:p>
            <a:pPr marL="0" indent="0">
              <a:lnSpc>
                <a:spcPct val="125000"/>
              </a:lnSpc>
              <a:spcBef>
                <a:spcPts val="0"/>
              </a:spcBef>
              <a:spcAft>
                <a:spcPts val="1000"/>
              </a:spcAft>
              <a:buNone/>
            </a:pP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Verify S3</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 </a:t>
            </a: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Configurations</a:t>
            </a:r>
          </a:p>
          <a:p>
            <a:pPr marL="285750" indent="-285750">
              <a:lnSpc>
                <a:spcPct val="125000"/>
              </a:lnSpc>
              <a:spcBef>
                <a:spcPts val="0"/>
              </a:spcBef>
              <a:spcAft>
                <a:spcPts val="0"/>
              </a:spcAft>
              <a:buFont typeface="Arial" panose="020B0604020202020204" pitchFamily="34" charset="0"/>
              <a:buChar char="•"/>
            </a:pPr>
            <a:r>
              <a:rPr lang="en-US" sz="2000" i="0" dirty="0">
                <a:solidFill>
                  <a:schemeClr val="tx1">
                    <a:lumMod val="85000"/>
                    <a:lumOff val="15000"/>
                  </a:schemeClr>
                </a:solidFill>
                <a:effectLst/>
                <a:latin typeface="Sabon Next LT" panose="02000500000000000000" pitchFamily="2" charset="0"/>
                <a:cs typeface="Sabon Next LT" panose="02000500000000000000" pitchFamily="2" charset="0"/>
              </a:rPr>
              <a:t>Open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S3</a:t>
            </a:r>
            <a:r>
              <a:rPr lang="en-US" sz="2000" i="0" dirty="0">
                <a:solidFill>
                  <a:schemeClr val="tx1">
                    <a:lumMod val="85000"/>
                    <a:lumOff val="15000"/>
                  </a:schemeClr>
                </a:solidFill>
                <a:effectLst/>
                <a:latin typeface="Sabon Next LT" panose="02000500000000000000" pitchFamily="2" charset="0"/>
                <a:cs typeface="Sabon Next LT" panose="02000500000000000000" pitchFamily="2" charset="0"/>
              </a:rPr>
              <a:t> </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Resource and check the bucket prem-bucket-2025 is created</a:t>
            </a:r>
            <a:r>
              <a:rPr lang="en-US" sz="2000" b="0" i="0" dirty="0">
                <a:solidFill>
                  <a:schemeClr val="tx1">
                    <a:lumMod val="85000"/>
                    <a:lumOff val="15000"/>
                  </a:schemeClr>
                </a:solidFill>
                <a:effectLst/>
                <a:latin typeface="Sabon Next LT" panose="02000500000000000000" pitchFamily="2" charset="0"/>
                <a:cs typeface="Sabon Next LT" panose="02000500000000000000" pitchFamily="2" charset="0"/>
              </a:rPr>
              <a:t>​.</a:t>
            </a: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Click on the Bucket Name to check the Object.</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4128059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12D0D3-C2CD-B672-079A-415573EFD0D8}"/>
              </a:ext>
            </a:extLst>
          </p:cNvPr>
          <p:cNvPicPr>
            <a:picLocks noChangeAspect="1"/>
          </p:cNvPicPr>
          <p:nvPr/>
        </p:nvPicPr>
        <p:blipFill>
          <a:blip r:embed="rId2"/>
          <a:stretch>
            <a:fillRect/>
          </a:stretch>
        </p:blipFill>
        <p:spPr>
          <a:xfrm>
            <a:off x="1988457" y="2451099"/>
            <a:ext cx="8556171" cy="3661653"/>
          </a:xfrm>
          <a:prstGeom prst="rect">
            <a:avLst/>
          </a:prstGeom>
        </p:spPr>
      </p:pic>
      <p:sp>
        <p:nvSpPr>
          <p:cNvPr id="5" name="Content Placeholder 2">
            <a:extLst>
              <a:ext uri="{FF2B5EF4-FFF2-40B4-BE49-F238E27FC236}">
                <a16:creationId xmlns:a16="http://schemas.microsoft.com/office/drawing/2014/main" id="{E3A9299A-BD16-FFF0-2570-740960E1D102}"/>
              </a:ext>
            </a:extLst>
          </p:cNvPr>
          <p:cNvSpPr>
            <a:spLocks noGrp="1"/>
          </p:cNvSpPr>
          <p:nvPr>
            <p:ph idx="1"/>
          </p:nvPr>
        </p:nvSpPr>
        <p:spPr>
          <a:xfrm>
            <a:off x="1681843" y="444500"/>
            <a:ext cx="8862785" cy="1778001"/>
          </a:xfrm>
        </p:spPr>
        <p:txBody>
          <a:bodyPr>
            <a:noAutofit/>
          </a:bodyPr>
          <a:lstStyle/>
          <a:p>
            <a:pPr marL="0" indent="0">
              <a:buNone/>
            </a:pPr>
            <a:r>
              <a:rPr lang="en-US" sz="2000" b="1" i="0" u="none" strike="noStrike" dirty="0">
                <a:solidFill>
                  <a:schemeClr val="tx1">
                    <a:lumMod val="85000"/>
                    <a:lumOff val="15000"/>
                  </a:schemeClr>
                </a:solidFill>
                <a:effectLst/>
                <a:latin typeface="Sabon Next LT" panose="02000500000000000000" pitchFamily="2" charset="0"/>
              </a:rPr>
              <a:t>Verify S3</a:t>
            </a:r>
            <a:r>
              <a:rPr lang="en-US" sz="2000" b="1" dirty="0">
                <a:solidFill>
                  <a:schemeClr val="tx1">
                    <a:lumMod val="85000"/>
                    <a:lumOff val="15000"/>
                  </a:schemeClr>
                </a:solidFill>
                <a:latin typeface="Sabon Next LT" panose="02000500000000000000" pitchFamily="2" charset="0"/>
              </a:rPr>
              <a:t> Object</a:t>
            </a:r>
            <a:endParaRPr lang="en-US" sz="2000" b="1" i="0" u="none" strike="noStrike" dirty="0">
              <a:solidFill>
                <a:schemeClr val="tx1">
                  <a:lumMod val="85000"/>
                  <a:lumOff val="15000"/>
                </a:schemeClr>
              </a:solidFill>
              <a:effectLst/>
              <a:latin typeface="Sabon Next LT" panose="02000500000000000000" pitchFamily="2" charset="0"/>
            </a:endParaRPr>
          </a:p>
          <a:p>
            <a:pPr marL="285750" indent="-285750">
              <a:buFont typeface="Arial" panose="020B0604020202020204" pitchFamily="34" charset="0"/>
              <a:buChar char="•"/>
            </a:pPr>
            <a:r>
              <a:rPr lang="en-US" sz="2000" i="0" dirty="0">
                <a:solidFill>
                  <a:schemeClr val="tx1">
                    <a:lumMod val="85000"/>
                    <a:lumOff val="15000"/>
                  </a:schemeClr>
                </a:solidFill>
                <a:effectLst/>
                <a:latin typeface="Sabon Next LT" panose="02000500000000000000" pitchFamily="2" charset="0"/>
              </a:rPr>
              <a:t>Open Bucket and check the </a:t>
            </a:r>
            <a:r>
              <a:rPr lang="en-US" sz="2000" b="1" i="0" dirty="0">
                <a:solidFill>
                  <a:schemeClr val="tx1">
                    <a:lumMod val="85000"/>
                    <a:lumOff val="15000"/>
                  </a:schemeClr>
                </a:solidFill>
                <a:effectLst/>
                <a:latin typeface="Sabon Next LT" panose="02000500000000000000" pitchFamily="2" charset="0"/>
              </a:rPr>
              <a:t>object</a:t>
            </a:r>
            <a:r>
              <a:rPr lang="en-US" sz="2000" i="0" dirty="0">
                <a:solidFill>
                  <a:schemeClr val="tx1">
                    <a:lumMod val="85000"/>
                    <a:lumOff val="15000"/>
                  </a:schemeClr>
                </a:solidFill>
                <a:effectLst/>
                <a:latin typeface="Sabon Next LT" panose="02000500000000000000" pitchFamily="2" charset="0"/>
              </a:rPr>
              <a:t> that </a:t>
            </a:r>
            <a:r>
              <a:rPr lang="en-US" sz="2000" b="1" i="0" dirty="0">
                <a:solidFill>
                  <a:schemeClr val="tx1">
                    <a:lumMod val="85000"/>
                    <a:lumOff val="15000"/>
                  </a:schemeClr>
                </a:solidFill>
                <a:effectLst/>
                <a:latin typeface="Sabon Next LT" panose="02000500000000000000" pitchFamily="2" charset="0"/>
              </a:rPr>
              <a:t>myfile.txt </a:t>
            </a:r>
            <a:r>
              <a:rPr lang="en-US" sz="2000" i="0" dirty="0">
                <a:solidFill>
                  <a:schemeClr val="tx1">
                    <a:lumMod val="85000"/>
                    <a:lumOff val="15000"/>
                  </a:schemeClr>
                </a:solidFill>
                <a:effectLst/>
                <a:latin typeface="Sabon Next LT" panose="02000500000000000000" pitchFamily="2" charset="0"/>
              </a:rPr>
              <a:t>is uploaded.</a:t>
            </a:r>
          </a:p>
          <a:p>
            <a:pPr marL="285750" indent="-285750">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Click on Permissions to check the Bucket Policy.</a:t>
            </a:r>
            <a:endParaRPr lang="en-IN" sz="2000" dirty="0">
              <a:solidFill>
                <a:schemeClr val="tx1">
                  <a:lumMod val="85000"/>
                  <a:lumOff val="15000"/>
                </a:schemeClr>
              </a:solidFill>
            </a:endParaRPr>
          </a:p>
        </p:txBody>
      </p:sp>
    </p:spTree>
    <p:extLst>
      <p:ext uri="{BB962C8B-B14F-4D97-AF65-F5344CB8AC3E}">
        <p14:creationId xmlns:p14="http://schemas.microsoft.com/office/powerpoint/2010/main" val="2112080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0C0AF-B689-4062-DA7D-7D0D9B02C8F1}"/>
              </a:ext>
            </a:extLst>
          </p:cNvPr>
          <p:cNvPicPr>
            <a:picLocks noChangeAspect="1"/>
          </p:cNvPicPr>
          <p:nvPr/>
        </p:nvPicPr>
        <p:blipFill>
          <a:blip r:embed="rId2"/>
          <a:stretch>
            <a:fillRect/>
          </a:stretch>
        </p:blipFill>
        <p:spPr>
          <a:xfrm>
            <a:off x="1529443" y="1943101"/>
            <a:ext cx="9125857" cy="4609584"/>
          </a:xfrm>
          <a:prstGeom prst="rect">
            <a:avLst/>
          </a:prstGeom>
        </p:spPr>
      </p:pic>
      <p:sp>
        <p:nvSpPr>
          <p:cNvPr id="6" name="Content Placeholder 2">
            <a:extLst>
              <a:ext uri="{FF2B5EF4-FFF2-40B4-BE49-F238E27FC236}">
                <a16:creationId xmlns:a16="http://schemas.microsoft.com/office/drawing/2014/main" id="{9A3F00AE-57F2-CC96-6349-565F456731A8}"/>
              </a:ext>
            </a:extLst>
          </p:cNvPr>
          <p:cNvSpPr>
            <a:spLocks noGrp="1"/>
          </p:cNvSpPr>
          <p:nvPr>
            <p:ph idx="1"/>
          </p:nvPr>
        </p:nvSpPr>
        <p:spPr>
          <a:xfrm>
            <a:off x="1529443" y="165100"/>
            <a:ext cx="8862785" cy="1778001"/>
          </a:xfrm>
        </p:spPr>
        <p:txBody>
          <a:bodyPr>
            <a:noAutofit/>
          </a:bodyPr>
          <a:lstStyle/>
          <a:p>
            <a:pPr marL="0" indent="0">
              <a:buNone/>
            </a:pPr>
            <a:r>
              <a:rPr lang="en-US" sz="2000" b="1" i="0" u="none" strike="noStrike" dirty="0">
                <a:solidFill>
                  <a:schemeClr val="tx1">
                    <a:lumMod val="85000"/>
                    <a:lumOff val="15000"/>
                  </a:schemeClr>
                </a:solidFill>
                <a:effectLst/>
                <a:latin typeface="Sabon Next LT" panose="02000500000000000000" pitchFamily="2" charset="0"/>
              </a:rPr>
              <a:t>Verify </a:t>
            </a:r>
            <a:r>
              <a:rPr lang="en-US" sz="2000" b="1" dirty="0">
                <a:solidFill>
                  <a:schemeClr val="tx1">
                    <a:lumMod val="85000"/>
                    <a:lumOff val="15000"/>
                  </a:schemeClr>
                </a:solidFill>
                <a:latin typeface="Sabon Next LT" panose="02000500000000000000" pitchFamily="2" charset="0"/>
              </a:rPr>
              <a:t>Bucket Policy</a:t>
            </a:r>
            <a:endParaRPr lang="en-US" sz="2000" b="1" i="0" u="none" strike="noStrike" dirty="0">
              <a:solidFill>
                <a:schemeClr val="tx1">
                  <a:lumMod val="85000"/>
                  <a:lumOff val="15000"/>
                </a:schemeClr>
              </a:solidFill>
              <a:effectLst/>
              <a:latin typeface="Sabon Next LT" panose="02000500000000000000" pitchFamily="2" charset="0"/>
            </a:endParaRPr>
          </a:p>
          <a:p>
            <a:pPr marL="285750" indent="-285750">
              <a:buFont typeface="Arial" panose="020B0604020202020204" pitchFamily="34" charset="0"/>
              <a:buChar char="•"/>
            </a:pPr>
            <a:r>
              <a:rPr lang="en-US" sz="2000" i="0" dirty="0">
                <a:solidFill>
                  <a:schemeClr val="tx1">
                    <a:lumMod val="85000"/>
                    <a:lumOff val="15000"/>
                  </a:schemeClr>
                </a:solidFill>
                <a:effectLst/>
                <a:latin typeface="Sabon Next LT" panose="02000500000000000000" pitchFamily="2" charset="0"/>
              </a:rPr>
              <a:t>After click on the Permission and check the Bucket policy is created as per in the Terraform given.</a:t>
            </a:r>
          </a:p>
          <a:p>
            <a:pPr marL="285750" indent="-285750">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Click on Permissions to check the Bucket Policy.</a:t>
            </a:r>
            <a:endParaRPr lang="en-IN" sz="2000" dirty="0">
              <a:solidFill>
                <a:schemeClr val="tx1">
                  <a:lumMod val="85000"/>
                  <a:lumOff val="15000"/>
                </a:schemeClr>
              </a:solidFill>
            </a:endParaRPr>
          </a:p>
        </p:txBody>
      </p:sp>
    </p:spTree>
    <p:extLst>
      <p:ext uri="{BB962C8B-B14F-4D97-AF65-F5344CB8AC3E}">
        <p14:creationId xmlns:p14="http://schemas.microsoft.com/office/powerpoint/2010/main" val="2378199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02811F-3D56-1780-3226-458165EC37F5}"/>
              </a:ext>
            </a:extLst>
          </p:cNvPr>
          <p:cNvPicPr>
            <a:picLocks noChangeAspect="1"/>
          </p:cNvPicPr>
          <p:nvPr/>
        </p:nvPicPr>
        <p:blipFill>
          <a:blip r:embed="rId2"/>
          <a:stretch>
            <a:fillRect/>
          </a:stretch>
        </p:blipFill>
        <p:spPr>
          <a:xfrm>
            <a:off x="1923367" y="3429000"/>
            <a:ext cx="9154886" cy="2580410"/>
          </a:xfrm>
          <a:prstGeom prst="rect">
            <a:avLst/>
          </a:prstGeom>
        </p:spPr>
      </p:pic>
      <p:sp>
        <p:nvSpPr>
          <p:cNvPr id="10" name="Content Placeholder 2">
            <a:extLst>
              <a:ext uri="{FF2B5EF4-FFF2-40B4-BE49-F238E27FC236}">
                <a16:creationId xmlns:a16="http://schemas.microsoft.com/office/drawing/2014/main" id="{A35B8131-F056-1AAD-1382-046393CABDED}"/>
              </a:ext>
            </a:extLst>
          </p:cNvPr>
          <p:cNvSpPr>
            <a:spLocks noGrp="1"/>
          </p:cNvSpPr>
          <p:nvPr>
            <p:ph idx="1"/>
          </p:nvPr>
        </p:nvSpPr>
        <p:spPr>
          <a:xfrm>
            <a:off x="1796143" y="482600"/>
            <a:ext cx="9282110" cy="2580410"/>
          </a:xfrm>
        </p:spPr>
        <p:txBody>
          <a:bodyPr>
            <a:noAutofit/>
          </a:bodyPr>
          <a:lstStyle/>
          <a:p>
            <a:pPr marL="0" indent="0">
              <a:lnSpc>
                <a:spcPct val="125000"/>
              </a:lnSpc>
              <a:spcBef>
                <a:spcPts val="0"/>
              </a:spcBef>
              <a:spcAft>
                <a:spcPts val="1000"/>
              </a:spcAft>
              <a:buNone/>
            </a:pPr>
            <a:r>
              <a:rPr lang="en-US" sz="2000" b="1" dirty="0">
                <a:solidFill>
                  <a:schemeClr val="tx1">
                    <a:lumMod val="85000"/>
                    <a:lumOff val="15000"/>
                  </a:schemeClr>
                </a:solidFill>
                <a:latin typeface="Sabon Next LT" panose="02000500000000000000" pitchFamily="2" charset="0"/>
              </a:rPr>
              <a:t>Create IAM user</a:t>
            </a: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Open the IAM Console and click on Users.</a:t>
            </a: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After click on Create User.</a:t>
            </a: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Give the User name </a:t>
            </a:r>
            <a:r>
              <a:rPr lang="en-US" sz="2000" b="1" dirty="0">
                <a:solidFill>
                  <a:schemeClr val="tx1">
                    <a:lumMod val="85000"/>
                    <a:lumOff val="15000"/>
                  </a:schemeClr>
                </a:solidFill>
                <a:latin typeface="Sabon Next LT" panose="02000500000000000000" pitchFamily="2" charset="0"/>
              </a:rPr>
              <a:t>s3-user </a:t>
            </a:r>
            <a:r>
              <a:rPr lang="en-US" sz="2000" dirty="0">
                <a:solidFill>
                  <a:schemeClr val="tx1">
                    <a:lumMod val="85000"/>
                    <a:lumOff val="15000"/>
                  </a:schemeClr>
                </a:solidFill>
                <a:latin typeface="Sabon Next LT" panose="02000500000000000000" pitchFamily="2" charset="0"/>
              </a:rPr>
              <a:t>and give the S3 Full Access to the user.  </a:t>
            </a: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Copy the Credentials of the user and Click on Create User.</a:t>
            </a: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The IAM user is created as shown below. </a:t>
            </a:r>
            <a:endParaRPr lang="en-IN" sz="2000" b="1" dirty="0">
              <a:solidFill>
                <a:schemeClr val="tx1">
                  <a:lumMod val="85000"/>
                  <a:lumOff val="15000"/>
                </a:schemeClr>
              </a:solidFill>
            </a:endParaRPr>
          </a:p>
        </p:txBody>
      </p:sp>
    </p:spTree>
    <p:extLst>
      <p:ext uri="{BB962C8B-B14F-4D97-AF65-F5344CB8AC3E}">
        <p14:creationId xmlns:p14="http://schemas.microsoft.com/office/powerpoint/2010/main" val="4185120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3AC38-0A0D-C51B-5596-0F9936D726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EB8C80-F8EF-3219-820D-C5C547A517FD}"/>
              </a:ext>
            </a:extLst>
          </p:cNvPr>
          <p:cNvSpPr>
            <a:spLocks noGrp="1"/>
          </p:cNvSpPr>
          <p:nvPr>
            <p:ph idx="1"/>
          </p:nvPr>
        </p:nvSpPr>
        <p:spPr>
          <a:xfrm>
            <a:off x="1646871" y="304799"/>
            <a:ext cx="4540570" cy="4254501"/>
          </a:xfrm>
        </p:spPr>
        <p:txBody>
          <a:bodyPr>
            <a:normAutofit/>
          </a:bodyPr>
          <a:lstStyle/>
          <a:p>
            <a:pPr marL="0" indent="0" algn="just">
              <a:lnSpc>
                <a:spcPct val="100000"/>
              </a:lnSpc>
              <a:buNone/>
            </a:pPr>
            <a:r>
              <a:rPr lang="en-US" b="1" dirty="0">
                <a:solidFill>
                  <a:schemeClr val="accent1">
                    <a:lumMod val="75000"/>
                  </a:schemeClr>
                </a:solidFill>
                <a:latin typeface="Sabon Next LT" panose="02000500000000000000" pitchFamily="2" charset="0"/>
                <a:cs typeface="Sabon Next LT" panose="02000500000000000000" pitchFamily="2" charset="0"/>
              </a:rPr>
              <a:t>Virtual Private Cloud (VPC)</a:t>
            </a:r>
          </a:p>
          <a:p>
            <a:pPr marL="180000" indent="0" algn="just">
              <a:lnSpc>
                <a:spcPct val="100000"/>
              </a:lnSpc>
              <a:buNone/>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A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Virtual Private Cloud (VPC)</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is a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private network</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in the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cloud</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that allows you to securely run your applications and store your data. It is like a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private data center</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in the cloud, where you can control your network settings, such as IP address ranges, subnets, and routing.</a:t>
            </a:r>
          </a:p>
          <a:p>
            <a:pPr algn="just">
              <a:lnSpc>
                <a:spcPct val="100000"/>
              </a:lnSpc>
            </a:pPr>
            <a:endParaRPr lang="en-IN" dirty="0">
              <a:solidFill>
                <a:schemeClr val="tx1">
                  <a:lumMod val="85000"/>
                  <a:lumOff val="15000"/>
                </a:schemeClr>
              </a:solidFill>
              <a:latin typeface="Sabon Next LT" panose="02000500000000000000" pitchFamily="2" charset="0"/>
              <a:cs typeface="Sabon Next LT" panose="02000500000000000000" pitchFamily="2" charset="0"/>
            </a:endParaRPr>
          </a:p>
        </p:txBody>
      </p:sp>
      <p:pic>
        <p:nvPicPr>
          <p:cNvPr id="6" name="Picture 2" descr="AWS VPC — Create Route Tables and Assign Subnets in AWS | by Cloud Guru |  Medium">
            <a:extLst>
              <a:ext uri="{FF2B5EF4-FFF2-40B4-BE49-F238E27FC236}">
                <a16:creationId xmlns:a16="http://schemas.microsoft.com/office/drawing/2014/main" id="{F573AFCB-7671-FAE7-AA69-E38A07D42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279" y="490582"/>
            <a:ext cx="5177245" cy="3882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0F42CF7A-E75F-E9CA-7F5E-0FA89BF997F2}"/>
              </a:ext>
            </a:extLst>
          </p:cNvPr>
          <p:cNvSpPr txBox="1"/>
          <p:nvPr/>
        </p:nvSpPr>
        <p:spPr>
          <a:xfrm>
            <a:off x="1673860" y="4253637"/>
            <a:ext cx="9525000" cy="1759456"/>
          </a:xfrm>
          <a:prstGeom prst="rect">
            <a:avLst/>
          </a:prstGeom>
          <a:noFill/>
        </p:spPr>
        <p:txBody>
          <a:bodyPr wrap="square">
            <a:spAutoFit/>
          </a:bodyPr>
          <a:lstStyle/>
          <a:p>
            <a:pPr algn="just">
              <a:spcAft>
                <a:spcPts val="1000"/>
              </a:spcAft>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key concepts related to VPC networking:</a:t>
            </a:r>
          </a:p>
          <a:p>
            <a:pPr marL="457200" indent="-457200" algn="just">
              <a:buFont typeface="+mj-lt"/>
              <a:buAutoNum type="arabicPeriod"/>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Subnets: </a:t>
            </a:r>
          </a:p>
          <a:p>
            <a:pPr marL="180000" algn="just"/>
            <a:r>
              <a:rPr lang="en-US" sz="2000" dirty="0">
                <a:solidFill>
                  <a:schemeClr val="tx1">
                    <a:lumMod val="85000"/>
                    <a:lumOff val="15000"/>
                  </a:schemeClr>
                </a:solidFill>
                <a:latin typeface="Sabon Next LT" panose="02000500000000000000" pitchFamily="2" charset="0"/>
                <a:cs typeface="Sabon Next LT" panose="02000500000000000000" pitchFamily="2" charset="0"/>
              </a:rPr>
              <a:t>A VPC is divided into multiple subnets, which are segments of the VPC's IP address range. Subnets are usually created based on availability zones, which are isolated data centers within a region.</a:t>
            </a:r>
          </a:p>
        </p:txBody>
      </p:sp>
    </p:spTree>
    <p:extLst>
      <p:ext uri="{BB962C8B-B14F-4D97-AF65-F5344CB8AC3E}">
        <p14:creationId xmlns:p14="http://schemas.microsoft.com/office/powerpoint/2010/main" val="1805512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EB82FC-1716-D2AA-A6EE-AB1BA007C1E7}"/>
              </a:ext>
            </a:extLst>
          </p:cNvPr>
          <p:cNvPicPr>
            <a:picLocks noChangeAspect="1"/>
          </p:cNvPicPr>
          <p:nvPr/>
        </p:nvPicPr>
        <p:blipFill>
          <a:blip r:embed="rId2"/>
          <a:stretch>
            <a:fillRect/>
          </a:stretch>
        </p:blipFill>
        <p:spPr>
          <a:xfrm>
            <a:off x="8318499" y="299098"/>
            <a:ext cx="3193353" cy="4804841"/>
          </a:xfrm>
          <a:prstGeom prst="rect">
            <a:avLst/>
          </a:prstGeom>
        </p:spPr>
      </p:pic>
      <p:pic>
        <p:nvPicPr>
          <p:cNvPr id="8" name="Picture 7">
            <a:extLst>
              <a:ext uri="{FF2B5EF4-FFF2-40B4-BE49-F238E27FC236}">
                <a16:creationId xmlns:a16="http://schemas.microsoft.com/office/drawing/2014/main" id="{D1491C25-22B4-B6CF-32D0-550E23123E1E}"/>
              </a:ext>
            </a:extLst>
          </p:cNvPr>
          <p:cNvPicPr>
            <a:picLocks noChangeAspect="1"/>
          </p:cNvPicPr>
          <p:nvPr/>
        </p:nvPicPr>
        <p:blipFill>
          <a:blip r:embed="rId3"/>
          <a:srcRect l="23854" t="9815" r="1667" b="14073"/>
          <a:stretch/>
        </p:blipFill>
        <p:spPr>
          <a:xfrm>
            <a:off x="1682053" y="2832101"/>
            <a:ext cx="6196086" cy="3561666"/>
          </a:xfrm>
          <a:prstGeom prst="rect">
            <a:avLst/>
          </a:prstGeom>
        </p:spPr>
      </p:pic>
      <p:sp>
        <p:nvSpPr>
          <p:cNvPr id="9" name="Content Placeholder 2">
            <a:extLst>
              <a:ext uri="{FF2B5EF4-FFF2-40B4-BE49-F238E27FC236}">
                <a16:creationId xmlns:a16="http://schemas.microsoft.com/office/drawing/2014/main" id="{1DF87E99-B896-61B6-657D-31F9B41E27D5}"/>
              </a:ext>
            </a:extLst>
          </p:cNvPr>
          <p:cNvSpPr>
            <a:spLocks noGrp="1"/>
          </p:cNvSpPr>
          <p:nvPr>
            <p:ph idx="1"/>
          </p:nvPr>
        </p:nvSpPr>
        <p:spPr>
          <a:xfrm>
            <a:off x="1682053" y="146509"/>
            <a:ext cx="6636446" cy="2580410"/>
          </a:xfrm>
        </p:spPr>
        <p:txBody>
          <a:bodyPr>
            <a:noAutofit/>
          </a:bodyPr>
          <a:lstStyle/>
          <a:p>
            <a:pPr marL="0" indent="0" algn="just">
              <a:lnSpc>
                <a:spcPct val="125000"/>
              </a:lnSpc>
              <a:spcBef>
                <a:spcPts val="0"/>
              </a:spcBef>
              <a:spcAft>
                <a:spcPts val="1000"/>
              </a:spcAft>
              <a:buNone/>
            </a:pPr>
            <a:r>
              <a:rPr lang="en-US" sz="2000" b="1" i="0" u="none" strike="noStrike" dirty="0">
                <a:solidFill>
                  <a:schemeClr val="tx1">
                    <a:lumMod val="85000"/>
                    <a:lumOff val="15000"/>
                  </a:schemeClr>
                </a:solidFill>
                <a:effectLst/>
                <a:latin typeface="Sabon Next LT" panose="02000500000000000000" pitchFamily="2" charset="0"/>
              </a:rPr>
              <a:t>Verify the S3 Public access </a:t>
            </a:r>
            <a:r>
              <a:rPr lang="en-US" sz="2000" b="1" dirty="0">
                <a:solidFill>
                  <a:schemeClr val="tx1">
                    <a:lumMod val="85000"/>
                    <a:lumOff val="15000"/>
                  </a:schemeClr>
                </a:solidFill>
                <a:latin typeface="Sabon Next LT" panose="02000500000000000000" pitchFamily="2" charset="0"/>
              </a:rPr>
              <a:t>in IAM User</a:t>
            </a:r>
            <a:endParaRPr lang="en-US" sz="2000" b="1" i="0" u="none" strike="noStrike" dirty="0">
              <a:solidFill>
                <a:schemeClr val="tx1">
                  <a:lumMod val="85000"/>
                  <a:lumOff val="15000"/>
                </a:schemeClr>
              </a:solidFill>
              <a:effectLst/>
              <a:latin typeface="Sabon Next LT" panose="02000500000000000000" pitchFamily="2" charset="0"/>
            </a:endParaRPr>
          </a:p>
          <a:p>
            <a:pPr marL="285750" indent="-285750" algn="just">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Open the IAM User account in new tab, as per given when creating the user.</a:t>
            </a:r>
          </a:p>
          <a:p>
            <a:pPr marL="285750" indent="-285750" algn="just">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Open the S3 Console in the user account and open the bucket.</a:t>
            </a:r>
          </a:p>
          <a:p>
            <a:pPr marL="285750" indent="-285750" algn="just">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After check the uploaded file is getting Open.</a:t>
            </a:r>
            <a:endParaRPr lang="en-IN" sz="2000" dirty="0">
              <a:solidFill>
                <a:schemeClr val="tx1">
                  <a:lumMod val="85000"/>
                  <a:lumOff val="15000"/>
                </a:schemeClr>
              </a:solidFill>
            </a:endParaRPr>
          </a:p>
        </p:txBody>
      </p:sp>
    </p:spTree>
    <p:extLst>
      <p:ext uri="{BB962C8B-B14F-4D97-AF65-F5344CB8AC3E}">
        <p14:creationId xmlns:p14="http://schemas.microsoft.com/office/powerpoint/2010/main" val="2421292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E8E1E8-268B-6BE6-C890-56F31B66E025}"/>
              </a:ext>
            </a:extLst>
          </p:cNvPr>
          <p:cNvPicPr>
            <a:picLocks noChangeAspect="1"/>
          </p:cNvPicPr>
          <p:nvPr/>
        </p:nvPicPr>
        <p:blipFill>
          <a:blip r:embed="rId2"/>
          <a:stretch>
            <a:fillRect/>
          </a:stretch>
        </p:blipFill>
        <p:spPr>
          <a:xfrm>
            <a:off x="6769100" y="3429000"/>
            <a:ext cx="5358968" cy="2824206"/>
          </a:xfrm>
          <a:prstGeom prst="rect">
            <a:avLst/>
          </a:prstGeom>
        </p:spPr>
      </p:pic>
      <p:pic>
        <p:nvPicPr>
          <p:cNvPr id="6" name="Picture 5">
            <a:extLst>
              <a:ext uri="{FF2B5EF4-FFF2-40B4-BE49-F238E27FC236}">
                <a16:creationId xmlns:a16="http://schemas.microsoft.com/office/drawing/2014/main" id="{D14A0C11-C3A6-4BEB-39CC-0E5ABBA97364}"/>
              </a:ext>
            </a:extLst>
          </p:cNvPr>
          <p:cNvPicPr>
            <a:picLocks noChangeAspect="1"/>
          </p:cNvPicPr>
          <p:nvPr/>
        </p:nvPicPr>
        <p:blipFill>
          <a:blip r:embed="rId3"/>
          <a:stretch>
            <a:fillRect/>
          </a:stretch>
        </p:blipFill>
        <p:spPr>
          <a:xfrm>
            <a:off x="6769100" y="139700"/>
            <a:ext cx="5358968" cy="2632858"/>
          </a:xfrm>
          <a:prstGeom prst="rect">
            <a:avLst/>
          </a:prstGeom>
        </p:spPr>
      </p:pic>
      <p:sp>
        <p:nvSpPr>
          <p:cNvPr id="7" name="Content Placeholder 2">
            <a:extLst>
              <a:ext uri="{FF2B5EF4-FFF2-40B4-BE49-F238E27FC236}">
                <a16:creationId xmlns:a16="http://schemas.microsoft.com/office/drawing/2014/main" id="{43C2C660-3D83-BF7B-A981-8B67396F234E}"/>
              </a:ext>
            </a:extLst>
          </p:cNvPr>
          <p:cNvSpPr>
            <a:spLocks noGrp="1"/>
          </p:cNvSpPr>
          <p:nvPr>
            <p:ph idx="1"/>
          </p:nvPr>
        </p:nvSpPr>
        <p:spPr>
          <a:xfrm>
            <a:off x="1473201" y="520368"/>
            <a:ext cx="5156200" cy="5016832"/>
          </a:xfrm>
        </p:spPr>
        <p:txBody>
          <a:bodyPr>
            <a:noAutofit/>
          </a:bodyPr>
          <a:lstStyle/>
          <a:p>
            <a:pPr marL="0" indent="0">
              <a:lnSpc>
                <a:spcPct val="125000"/>
              </a:lnSpc>
              <a:spcBef>
                <a:spcPts val="0"/>
              </a:spcBef>
              <a:spcAft>
                <a:spcPts val="1000"/>
              </a:spcAft>
              <a:buNone/>
            </a:pPr>
            <a:r>
              <a:rPr lang="en-US" sz="2000" b="1" i="0" u="none" strike="noStrike" dirty="0">
                <a:solidFill>
                  <a:schemeClr val="tx1">
                    <a:lumMod val="85000"/>
                    <a:lumOff val="15000"/>
                  </a:schemeClr>
                </a:solidFill>
                <a:effectLst/>
                <a:latin typeface="Sabon Next LT" panose="02000500000000000000" pitchFamily="2" charset="0"/>
              </a:rPr>
              <a:t>Verify the S3 Public access and Private </a:t>
            </a:r>
            <a:r>
              <a:rPr lang="en-US" sz="2000" b="1" dirty="0">
                <a:solidFill>
                  <a:schemeClr val="tx1">
                    <a:lumMod val="85000"/>
                    <a:lumOff val="15000"/>
                  </a:schemeClr>
                </a:solidFill>
                <a:latin typeface="Sabon Next LT" panose="02000500000000000000" pitchFamily="2" charset="0"/>
              </a:rPr>
              <a:t>access in IAM User</a:t>
            </a:r>
            <a:endParaRPr lang="en-US" sz="2000" b="1" i="0" u="none" strike="noStrike" dirty="0">
              <a:solidFill>
                <a:schemeClr val="tx1">
                  <a:lumMod val="85000"/>
                  <a:lumOff val="15000"/>
                </a:schemeClr>
              </a:solidFill>
              <a:effectLst/>
              <a:latin typeface="Sabon Next LT" panose="02000500000000000000" pitchFamily="2" charset="0"/>
            </a:endParaRP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Open the IAM User account in new tab, as per given when creating the user.</a:t>
            </a: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Open the S3 Console in the user account and open the bucket.</a:t>
            </a: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After opening the bucket, select the object and click on open.</a:t>
            </a: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The file will download to open.</a:t>
            </a:r>
          </a:p>
          <a:p>
            <a:pPr marL="285750" indent="-285750">
              <a:lnSpc>
                <a:spcPct val="125000"/>
              </a:lnSpc>
              <a:spcBef>
                <a:spcPts val="0"/>
              </a:spcBef>
              <a:spcAft>
                <a:spcPts val="0"/>
              </a:spcAf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Click on the downloaded file to open and the data is shown in the file due to Allow permission given in the Policy for GetObject.</a:t>
            </a:r>
            <a:endParaRPr lang="en-IN" sz="2000" dirty="0">
              <a:solidFill>
                <a:schemeClr val="tx1">
                  <a:lumMod val="85000"/>
                  <a:lumOff val="15000"/>
                </a:schemeClr>
              </a:solidFill>
            </a:endParaRPr>
          </a:p>
        </p:txBody>
      </p:sp>
    </p:spTree>
    <p:extLst>
      <p:ext uri="{BB962C8B-B14F-4D97-AF65-F5344CB8AC3E}">
        <p14:creationId xmlns:p14="http://schemas.microsoft.com/office/powerpoint/2010/main" val="4075121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4302DF-3C7F-7675-3434-BC0118F2C735}"/>
              </a:ext>
            </a:extLst>
          </p:cNvPr>
          <p:cNvPicPr>
            <a:picLocks noChangeAspect="1"/>
          </p:cNvPicPr>
          <p:nvPr/>
        </p:nvPicPr>
        <p:blipFill>
          <a:blip r:embed="rId2"/>
          <a:stretch>
            <a:fillRect/>
          </a:stretch>
        </p:blipFill>
        <p:spPr>
          <a:xfrm>
            <a:off x="6426199" y="302486"/>
            <a:ext cx="5439967" cy="2825753"/>
          </a:xfrm>
          <a:prstGeom prst="rect">
            <a:avLst/>
          </a:prstGeom>
        </p:spPr>
      </p:pic>
      <p:pic>
        <p:nvPicPr>
          <p:cNvPr id="7" name="Picture 6">
            <a:extLst>
              <a:ext uri="{FF2B5EF4-FFF2-40B4-BE49-F238E27FC236}">
                <a16:creationId xmlns:a16="http://schemas.microsoft.com/office/drawing/2014/main" id="{7C27F354-FABE-3681-0B84-481AB13EB932}"/>
              </a:ext>
            </a:extLst>
          </p:cNvPr>
          <p:cNvPicPr>
            <a:picLocks noChangeAspect="1"/>
          </p:cNvPicPr>
          <p:nvPr/>
        </p:nvPicPr>
        <p:blipFill>
          <a:blip r:embed="rId3"/>
          <a:srcRect l="892" t="11429" r="2500" b="16508"/>
          <a:stretch/>
        </p:blipFill>
        <p:spPr>
          <a:xfrm>
            <a:off x="6426198" y="3483064"/>
            <a:ext cx="5439967" cy="3087680"/>
          </a:xfrm>
          <a:prstGeom prst="rect">
            <a:avLst/>
          </a:prstGeom>
        </p:spPr>
      </p:pic>
      <p:sp>
        <p:nvSpPr>
          <p:cNvPr id="10" name="Content Placeholder 2">
            <a:extLst>
              <a:ext uri="{FF2B5EF4-FFF2-40B4-BE49-F238E27FC236}">
                <a16:creationId xmlns:a16="http://schemas.microsoft.com/office/drawing/2014/main" id="{EFD38CDD-3D7C-C69E-0BAD-2ACEB76F706A}"/>
              </a:ext>
            </a:extLst>
          </p:cNvPr>
          <p:cNvSpPr>
            <a:spLocks noGrp="1"/>
          </p:cNvSpPr>
          <p:nvPr>
            <p:ph idx="1"/>
          </p:nvPr>
        </p:nvSpPr>
        <p:spPr>
          <a:xfrm>
            <a:off x="1333499" y="394969"/>
            <a:ext cx="4762501" cy="1879932"/>
          </a:xfrm>
        </p:spPr>
        <p:txBody>
          <a:bodyPr>
            <a:noAutofit/>
          </a:bodyPr>
          <a:lstStyle/>
          <a:p>
            <a:pPr marL="0" indent="0" algn="just">
              <a:buNone/>
            </a:pPr>
            <a:r>
              <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rPr>
              <a:t>Verify the S3 Private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access in IAM User</a:t>
            </a:r>
            <a:endParaRPr lang="en-US" sz="2000" b="1" i="0" u="none" strike="noStrike" dirty="0">
              <a:solidFill>
                <a:schemeClr val="tx1">
                  <a:lumMod val="85000"/>
                  <a:lumOff val="15000"/>
                </a:schemeClr>
              </a:solidFill>
              <a:effectLst/>
              <a:latin typeface="Sabon Next LT" panose="02000500000000000000" pitchFamily="2" charset="0"/>
              <a:cs typeface="Sabon Next LT" panose="02000500000000000000" pitchFamily="2" charset="0"/>
            </a:endParaRPr>
          </a:p>
          <a:p>
            <a:pPr marL="285750" indent="-285750" algn="jus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Try to upload the file in objects, the uploading is failed due to Deny permission given in the Policy for PutObject  </a:t>
            </a: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sp>
        <p:nvSpPr>
          <p:cNvPr id="11" name="Content Placeholder 2">
            <a:extLst>
              <a:ext uri="{FF2B5EF4-FFF2-40B4-BE49-F238E27FC236}">
                <a16:creationId xmlns:a16="http://schemas.microsoft.com/office/drawing/2014/main" id="{E4CBB31F-DF1E-679D-2292-102FDA80B1FC}"/>
              </a:ext>
            </a:extLst>
          </p:cNvPr>
          <p:cNvSpPr txBox="1">
            <a:spLocks/>
          </p:cNvSpPr>
          <p:nvPr/>
        </p:nvSpPr>
        <p:spPr>
          <a:xfrm>
            <a:off x="1333499" y="3146972"/>
            <a:ext cx="4762501" cy="1879932"/>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285750" indent="-285750" algn="just">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Try to delete the file in objects, the deletion is failed due to Deny permission given in the Policy for DeleteObject  </a:t>
            </a:r>
            <a:endParaRPr lang="en-IN" sz="2000" dirty="0">
              <a:solidFill>
                <a:schemeClr val="tx1">
                  <a:lumMod val="85000"/>
                  <a:lumOff val="15000"/>
                </a:schemeClr>
              </a:solidFill>
            </a:endParaRPr>
          </a:p>
        </p:txBody>
      </p:sp>
    </p:spTree>
    <p:extLst>
      <p:ext uri="{BB962C8B-B14F-4D97-AF65-F5344CB8AC3E}">
        <p14:creationId xmlns:p14="http://schemas.microsoft.com/office/powerpoint/2010/main" val="317333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F58D6-D55E-2A94-015A-8696696CC36F}"/>
              </a:ext>
            </a:extLst>
          </p:cNvPr>
          <p:cNvSpPr>
            <a:spLocks noGrp="1"/>
          </p:cNvSpPr>
          <p:nvPr>
            <p:ph type="title"/>
          </p:nvPr>
        </p:nvSpPr>
        <p:spPr>
          <a:xfrm>
            <a:off x="1086643" y="529772"/>
            <a:ext cx="10018713" cy="952500"/>
          </a:xfrm>
        </p:spPr>
        <p:txBody>
          <a:bodyPr>
            <a:normAutofit/>
          </a:bodyPr>
          <a:lstStyle/>
          <a:p>
            <a:r>
              <a:rPr lang="en-US" sz="3200" dirty="0">
                <a:solidFill>
                  <a:schemeClr val="accent1">
                    <a:lumMod val="75000"/>
                  </a:schemeClr>
                </a:solidFill>
              </a:rPr>
              <a:t>Conclusion</a:t>
            </a:r>
            <a:endParaRPr lang="en-IN" sz="3200" dirty="0">
              <a:solidFill>
                <a:schemeClr val="accent1">
                  <a:lumMod val="75000"/>
                </a:schemeClr>
              </a:solidFill>
            </a:endParaRPr>
          </a:p>
        </p:txBody>
      </p:sp>
      <p:sp>
        <p:nvSpPr>
          <p:cNvPr id="3" name="Content Placeholder 2">
            <a:extLst>
              <a:ext uri="{FF2B5EF4-FFF2-40B4-BE49-F238E27FC236}">
                <a16:creationId xmlns:a16="http://schemas.microsoft.com/office/drawing/2014/main" id="{B82AAF08-14C5-4887-055B-EDDFF31E69CC}"/>
              </a:ext>
            </a:extLst>
          </p:cNvPr>
          <p:cNvSpPr>
            <a:spLocks noGrp="1"/>
          </p:cNvSpPr>
          <p:nvPr>
            <p:ph idx="1"/>
          </p:nvPr>
        </p:nvSpPr>
        <p:spPr>
          <a:xfrm>
            <a:off x="1506081" y="1358900"/>
            <a:ext cx="10018713" cy="4597400"/>
          </a:xfrm>
        </p:spPr>
        <p:txBody>
          <a:bodyPr>
            <a:normAutofit/>
          </a:bodyPr>
          <a:lstStyle/>
          <a:p>
            <a:pPr marL="0" indent="0" algn="just">
              <a:lnSpc>
                <a:spcPct val="125000"/>
              </a:lnSpc>
              <a:spcBef>
                <a:spcPts val="0"/>
              </a:spcBef>
              <a:spcAft>
                <a:spcPts val="1000"/>
              </a:spcAft>
              <a:buNone/>
            </a:pPr>
            <a:r>
              <a:rPr lang="en-US" sz="2000" b="0" i="0" u="none" strike="noStrike" dirty="0">
                <a:solidFill>
                  <a:schemeClr val="tx1">
                    <a:lumMod val="85000"/>
                    <a:lumOff val="15000"/>
                  </a:schemeClr>
                </a:solidFill>
                <a:effectLst/>
                <a:latin typeface="Sabon Next LT" panose="02000500000000000000" pitchFamily="2" charset="0"/>
              </a:rPr>
              <a:t>This documentation outlines the end-to-end process of deploying and verifying AWS resources using Terraform. </a:t>
            </a:r>
            <a:r>
              <a:rPr lang="en-US" sz="2000" b="0" i="0" dirty="0">
                <a:solidFill>
                  <a:schemeClr val="tx1">
                    <a:lumMod val="85000"/>
                    <a:lumOff val="15000"/>
                  </a:schemeClr>
                </a:solidFill>
                <a:effectLst/>
                <a:latin typeface="Sabon Next LT" panose="02000500000000000000" pitchFamily="2" charset="0"/>
              </a:rPr>
              <a:t>​</a:t>
            </a:r>
          </a:p>
          <a:p>
            <a:pPr marL="0" indent="0" algn="just">
              <a:lnSpc>
                <a:spcPct val="125000"/>
              </a:lnSpc>
              <a:spcBef>
                <a:spcPts val="0"/>
              </a:spcBef>
              <a:spcAft>
                <a:spcPts val="0"/>
              </a:spcAft>
              <a:buNone/>
            </a:pPr>
            <a:r>
              <a:rPr lang="en-IN" sz="2000" b="1" dirty="0">
                <a:solidFill>
                  <a:schemeClr val="accent1">
                    <a:lumMod val="75000"/>
                  </a:schemeClr>
                </a:solidFill>
                <a:latin typeface="Sabon Next LT" panose="02000500000000000000" pitchFamily="2" charset="0"/>
                <a:cs typeface="Sabon Next LT" panose="02000500000000000000" pitchFamily="2" charset="0"/>
              </a:rPr>
              <a:t>1. </a:t>
            </a:r>
            <a:r>
              <a:rPr lang="en-IN" sz="2000" b="1" dirty="0">
                <a:latin typeface="Sabon Next LT" panose="02000500000000000000" pitchFamily="2" charset="0"/>
                <a:cs typeface="Sabon Next LT" panose="02000500000000000000" pitchFamily="2" charset="0"/>
              </a:rPr>
              <a:t>Networking Testing and Validation</a:t>
            </a:r>
            <a:endParaRPr lang="en-IN" sz="2000" b="1" dirty="0">
              <a:solidFill>
                <a:schemeClr val="tx1">
                  <a:lumMod val="85000"/>
                  <a:lumOff val="15000"/>
                </a:schemeClr>
              </a:solidFill>
              <a:latin typeface="Sabon Next LT" panose="02000500000000000000" pitchFamily="2" charset="0"/>
              <a:cs typeface="Sabon Next LT" panose="02000500000000000000" pitchFamily="2" charset="0"/>
            </a:endParaRPr>
          </a:p>
          <a:p>
            <a:pPr algn="just">
              <a:lnSpc>
                <a:spcPct val="125000"/>
              </a:lnSpc>
              <a:spcBef>
                <a:spcPts val="0"/>
              </a:spcBef>
              <a:spcAft>
                <a:spcPts val="1000"/>
              </a:spcAft>
            </a:pPr>
            <a:r>
              <a:rPr lang="en-IN" sz="2000" dirty="0">
                <a:solidFill>
                  <a:schemeClr val="tx1">
                    <a:lumMod val="85000"/>
                    <a:lumOff val="15000"/>
                  </a:schemeClr>
                </a:solidFill>
                <a:latin typeface="Sabon Next LT" panose="02000500000000000000" pitchFamily="2" charset="0"/>
                <a:cs typeface="Sabon Next LT" panose="02000500000000000000" pitchFamily="2" charset="0"/>
              </a:rPr>
              <a:t>Created VPC with Public and Private Subnets with Internet Gateway Communication using Terraform.</a:t>
            </a:r>
          </a:p>
          <a:p>
            <a:pPr marL="0" indent="0" algn="just">
              <a:lnSpc>
                <a:spcPct val="125000"/>
              </a:lnSpc>
              <a:spcBef>
                <a:spcPts val="0"/>
              </a:spcBef>
              <a:spcAft>
                <a:spcPts val="0"/>
              </a:spcAft>
              <a:buNone/>
            </a:pPr>
            <a:r>
              <a:rPr lang="en-IN" sz="2000" b="1" dirty="0">
                <a:solidFill>
                  <a:schemeClr val="accent1">
                    <a:lumMod val="75000"/>
                  </a:schemeClr>
                </a:solidFill>
                <a:latin typeface="Sabon Next LT" panose="02000500000000000000" pitchFamily="2" charset="0"/>
                <a:cs typeface="Sabon Next LT" panose="02000500000000000000" pitchFamily="2" charset="0"/>
              </a:rPr>
              <a:t>2. </a:t>
            </a:r>
            <a:r>
              <a:rPr lang="en-IN" sz="2000" b="1" dirty="0">
                <a:latin typeface="Sabon Next LT" panose="02000500000000000000" pitchFamily="2" charset="0"/>
                <a:cs typeface="Sabon Next LT" panose="02000500000000000000" pitchFamily="2" charset="0"/>
              </a:rPr>
              <a:t>Compute Testing and Validation</a:t>
            </a:r>
            <a:endParaRPr lang="en-IN" sz="2000" b="1" dirty="0">
              <a:solidFill>
                <a:schemeClr val="tx1">
                  <a:lumMod val="85000"/>
                  <a:lumOff val="15000"/>
                </a:schemeClr>
              </a:solidFill>
              <a:latin typeface="Sabon Next LT" panose="02000500000000000000" pitchFamily="2" charset="0"/>
              <a:cs typeface="Sabon Next LT" panose="02000500000000000000" pitchFamily="2" charset="0"/>
            </a:endParaRPr>
          </a:p>
          <a:p>
            <a:pPr algn="just">
              <a:lnSpc>
                <a:spcPct val="125000"/>
              </a:lnSpc>
              <a:spcBef>
                <a:spcPts val="0"/>
              </a:spcBef>
              <a:spcAft>
                <a:spcPts val="1000"/>
              </a:spcAft>
            </a:pPr>
            <a:r>
              <a:rPr lang="en-IN" sz="2000" dirty="0">
                <a:solidFill>
                  <a:schemeClr val="tx1">
                    <a:lumMod val="85000"/>
                    <a:lumOff val="15000"/>
                  </a:schemeClr>
                </a:solidFill>
                <a:latin typeface="Sabon Next LT" panose="02000500000000000000" pitchFamily="2" charset="0"/>
                <a:cs typeface="Sabon Next LT" panose="02000500000000000000" pitchFamily="2" charset="0"/>
              </a:rPr>
              <a:t>Verified the Internet Gateway Communication with Public and Private Instance.</a:t>
            </a:r>
          </a:p>
          <a:p>
            <a:pPr marL="0" indent="0" algn="just">
              <a:lnSpc>
                <a:spcPct val="125000"/>
              </a:lnSpc>
              <a:spcBef>
                <a:spcPts val="0"/>
              </a:spcBef>
              <a:spcAft>
                <a:spcPts val="0"/>
              </a:spcAft>
              <a:buNone/>
            </a:pPr>
            <a:r>
              <a:rPr lang="en-IN" sz="2000" b="1" dirty="0">
                <a:solidFill>
                  <a:schemeClr val="accent1">
                    <a:lumMod val="75000"/>
                  </a:schemeClr>
                </a:solidFill>
                <a:latin typeface="Sabon Next LT" panose="02000500000000000000" pitchFamily="2" charset="0"/>
                <a:cs typeface="Sabon Next LT" panose="02000500000000000000" pitchFamily="2" charset="0"/>
              </a:rPr>
              <a:t>3. </a:t>
            </a:r>
            <a:r>
              <a:rPr lang="en-IN" sz="2000" b="1" dirty="0">
                <a:latin typeface="Sabon Next LT" panose="02000500000000000000" pitchFamily="2" charset="0"/>
                <a:cs typeface="Sabon Next LT" panose="02000500000000000000" pitchFamily="2" charset="0"/>
              </a:rPr>
              <a:t>Storage Testing and Validation</a:t>
            </a:r>
            <a:endParaRPr lang="en-IN" sz="2000" b="1" dirty="0">
              <a:solidFill>
                <a:schemeClr val="tx1">
                  <a:lumMod val="85000"/>
                  <a:lumOff val="15000"/>
                </a:schemeClr>
              </a:solidFill>
              <a:latin typeface="Sabon Next LT" panose="02000500000000000000" pitchFamily="2" charset="0"/>
              <a:cs typeface="Sabon Next LT" panose="02000500000000000000" pitchFamily="2" charset="0"/>
            </a:endParaRPr>
          </a:p>
          <a:p>
            <a:pPr algn="just">
              <a:lnSpc>
                <a:spcPct val="125000"/>
              </a:lnSpc>
              <a:spcBef>
                <a:spcPts val="0"/>
              </a:spcBef>
              <a:spcAft>
                <a:spcPts val="0"/>
              </a:spcAft>
            </a:pPr>
            <a:r>
              <a:rPr lang="en-IN" sz="2000" dirty="0">
                <a:solidFill>
                  <a:schemeClr val="tx1">
                    <a:lumMod val="85000"/>
                    <a:lumOff val="15000"/>
                  </a:schemeClr>
                </a:solidFill>
                <a:latin typeface="Sabon Next LT" panose="02000500000000000000" pitchFamily="2" charset="0"/>
                <a:cs typeface="Sabon Next LT" panose="02000500000000000000" pitchFamily="2" charset="0"/>
              </a:rPr>
              <a:t>Created S3 Bucket with Public and Private Access in Bucket Policy using Terraform.</a:t>
            </a:r>
          </a:p>
          <a:p>
            <a:pPr algn="just">
              <a:lnSpc>
                <a:spcPct val="125000"/>
              </a:lnSpc>
              <a:spcBef>
                <a:spcPts val="0"/>
              </a:spcBef>
              <a:spcAft>
                <a:spcPts val="0"/>
              </a:spcAft>
            </a:pPr>
            <a:r>
              <a:rPr lang="en-IN" sz="2000" dirty="0">
                <a:solidFill>
                  <a:schemeClr val="tx1">
                    <a:lumMod val="85000"/>
                    <a:lumOff val="15000"/>
                  </a:schemeClr>
                </a:solidFill>
                <a:latin typeface="Sabon Next LT" panose="02000500000000000000" pitchFamily="2" charset="0"/>
                <a:cs typeface="Sabon Next LT" panose="02000500000000000000" pitchFamily="2" charset="0"/>
              </a:rPr>
              <a:t>Verified the Public and Private Access of S3 Bucket in IAM User.</a:t>
            </a:r>
          </a:p>
        </p:txBody>
      </p:sp>
    </p:spTree>
    <p:extLst>
      <p:ext uri="{BB962C8B-B14F-4D97-AF65-F5344CB8AC3E}">
        <p14:creationId xmlns:p14="http://schemas.microsoft.com/office/powerpoint/2010/main" val="2419043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45FDC-C9D8-D2C6-F359-28AC137D286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DD42EBA-710D-C429-0601-E5537060E8A2}"/>
              </a:ext>
            </a:extLst>
          </p:cNvPr>
          <p:cNvSpPr txBox="1"/>
          <p:nvPr/>
        </p:nvSpPr>
        <p:spPr>
          <a:xfrm>
            <a:off x="1790700" y="751344"/>
            <a:ext cx="9677400" cy="5093702"/>
          </a:xfrm>
          <a:prstGeom prst="rect">
            <a:avLst/>
          </a:prstGeom>
          <a:noFill/>
        </p:spPr>
        <p:txBody>
          <a:bodyPr wrap="square">
            <a:spAutoFit/>
          </a:bodyPr>
          <a:lstStyle/>
          <a:p>
            <a:pPr marL="0" indent="0" algn="just">
              <a:spcAft>
                <a:spcPts val="1000"/>
              </a:spcAft>
              <a:buNone/>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Subnets can be classified as:</a:t>
            </a:r>
          </a:p>
          <a:p>
            <a:pPr marL="457200" indent="-457200" algn="just">
              <a:buFont typeface="+mj-lt"/>
              <a:buAutoNum type="alphaLcParenR"/>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Public Subnets</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Can communicate directly with the internet via a route to an internet gateway.</a:t>
            </a:r>
          </a:p>
          <a:p>
            <a:pPr marL="457200" indent="-457200" algn="just">
              <a:spcAft>
                <a:spcPts val="1000"/>
              </a:spcAft>
              <a:buFont typeface="+mj-lt"/>
              <a:buAutoNum type="alphaLcParenR"/>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Private Subnets</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Do not have direct internet access; they communicate with the internet via a NAT gateway or instance.</a:t>
            </a:r>
          </a:p>
          <a:p>
            <a:pPr marL="457200" indent="-457200" algn="just">
              <a:buFont typeface="+mj-lt"/>
              <a:buAutoNum type="arabicPeriod" startAt="2"/>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Internet Gateway (IGW):</a:t>
            </a:r>
          </a:p>
          <a:p>
            <a:pPr marL="108000" indent="0" algn="just">
              <a:spcAft>
                <a:spcPts val="1000"/>
              </a:spcAft>
              <a:buNone/>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An Internet Gateway is a VPC component that allows communication between instances in the VPC and the internet. It is necessary for routing traffic to and from the internet, typically used by resources in public subnets.</a:t>
            </a:r>
          </a:p>
          <a:p>
            <a:pPr marL="360000" indent="-457200" algn="just">
              <a:buFont typeface="+mj-lt"/>
              <a:buAutoNum type="arabicPeriod" startAt="3"/>
            </a:pP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Route Tables:</a:t>
            </a:r>
          </a:p>
          <a:p>
            <a:pPr marL="108000" indent="0" algn="just">
              <a:buNone/>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A route table controls the traffic routing within a VPC. It defines which network traffic is allowed to go between subnets, to/from the internet, or to/from a VPN connection.</a:t>
            </a:r>
          </a:p>
          <a:p>
            <a:pPr marL="108000" indent="0" algn="just">
              <a:buNone/>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You can create custom route tables and associate them with specific subnets.</a:t>
            </a:r>
          </a:p>
          <a:p>
            <a:pPr algn="just">
              <a:lnSpc>
                <a:spcPct val="100000"/>
              </a:lnSpc>
            </a:pPr>
            <a:endParaRPr lang="en-US" sz="2000" dirty="0">
              <a:solidFill>
                <a:schemeClr val="tx1">
                  <a:lumMod val="85000"/>
                  <a:lumOff val="15000"/>
                </a:schemeClr>
              </a:solidFill>
              <a:latin typeface="Sabon Next LT" panose="02000500000000000000" pitchFamily="2" charset="0"/>
              <a:cs typeface="Sabon Next LT" panose="02000500000000000000" pitchFamily="2" charset="0"/>
            </a:endParaRPr>
          </a:p>
          <a:p>
            <a:pPr algn="just">
              <a:lnSpc>
                <a:spcPct val="100000"/>
              </a:lnSpc>
            </a:pPr>
            <a:endParaRPr lang="en-IN" sz="2000" dirty="0">
              <a:solidFill>
                <a:schemeClr val="tx1">
                  <a:lumMod val="85000"/>
                  <a:lumOff val="15000"/>
                </a:schemeClr>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039464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D4512-7E29-B9AD-9EF9-16F255EBA7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110B9-7D8F-6724-A5D5-E64E1F4727CA}"/>
              </a:ext>
            </a:extLst>
          </p:cNvPr>
          <p:cNvSpPr>
            <a:spLocks noGrp="1"/>
          </p:cNvSpPr>
          <p:nvPr>
            <p:ph idx="1"/>
          </p:nvPr>
        </p:nvSpPr>
        <p:spPr>
          <a:xfrm>
            <a:off x="1484311" y="355600"/>
            <a:ext cx="6884990" cy="5587999"/>
          </a:xfrm>
        </p:spPr>
        <p:txBody>
          <a:bodyPr>
            <a:noAutofit/>
          </a:bodyPr>
          <a:lstStyle/>
          <a:p>
            <a:pPr marL="0" indent="0" algn="just">
              <a:lnSpc>
                <a:spcPct val="125000"/>
              </a:lnSpc>
              <a:buNone/>
            </a:pPr>
            <a:r>
              <a:rPr lang="en-US" b="1" dirty="0">
                <a:solidFill>
                  <a:schemeClr val="accent1">
                    <a:lumMod val="75000"/>
                  </a:schemeClr>
                </a:solidFill>
                <a:latin typeface="Sabon Next LT" panose="02000500000000000000" pitchFamily="2" charset="0"/>
                <a:cs typeface="Sabon Next LT" panose="02000500000000000000" pitchFamily="2" charset="0"/>
              </a:rPr>
              <a:t>Elastic Compute Cloud (EC2)</a:t>
            </a:r>
          </a:p>
          <a:p>
            <a:pPr algn="just">
              <a:lnSpc>
                <a:spcPct val="125000"/>
              </a:lnSpc>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Amazon EC2 (Elastic Compute Cloud) is a service provided by Amazon Web Services (AWS) that allows you to rent virtual servers (known as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instances</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in the cloud. These instances can run a variety of operating systems, and they can be used to run applications, host websites, process data, and much more. EC2 gives you complete control over your virtual machines (VMs) and their resources.</a:t>
            </a:r>
          </a:p>
          <a:p>
            <a:pPr algn="just">
              <a:lnSpc>
                <a:spcPct val="125000"/>
              </a:lnSpc>
            </a:pPr>
            <a:r>
              <a:rPr lang="en-US" sz="2000" dirty="0">
                <a:solidFill>
                  <a:schemeClr val="tx1">
                    <a:lumMod val="85000"/>
                    <a:lumOff val="15000"/>
                  </a:schemeClr>
                </a:solidFill>
                <a:latin typeface="Sabon Next LT" panose="02000500000000000000" pitchFamily="2" charset="0"/>
                <a:cs typeface="Sabon Next LT" panose="02000500000000000000" pitchFamily="2" charset="0"/>
              </a:rPr>
              <a:t>In simple terms, an </a:t>
            </a:r>
            <a:r>
              <a:rPr lang="en-US" sz="2000" b="1" dirty="0">
                <a:solidFill>
                  <a:schemeClr val="tx1">
                    <a:lumMod val="85000"/>
                    <a:lumOff val="15000"/>
                  </a:schemeClr>
                </a:solidFill>
                <a:latin typeface="Sabon Next LT" panose="02000500000000000000" pitchFamily="2" charset="0"/>
                <a:cs typeface="Sabon Next LT" panose="02000500000000000000" pitchFamily="2" charset="0"/>
              </a:rPr>
              <a:t>EC2 instance</a:t>
            </a:r>
            <a:r>
              <a:rPr lang="en-US" sz="2000" dirty="0">
                <a:solidFill>
                  <a:schemeClr val="tx1">
                    <a:lumMod val="85000"/>
                    <a:lumOff val="15000"/>
                  </a:schemeClr>
                </a:solidFill>
                <a:latin typeface="Sabon Next LT" panose="02000500000000000000" pitchFamily="2" charset="0"/>
                <a:cs typeface="Sabon Next LT" panose="02000500000000000000" pitchFamily="2" charset="0"/>
              </a:rPr>
              <a:t> is like a virtual computer in the cloud that you can use to run your workloads.</a:t>
            </a:r>
          </a:p>
        </p:txBody>
      </p:sp>
      <p:pic>
        <p:nvPicPr>
          <p:cNvPr id="4098" name="Picture 2" descr="Amazon EC2: Everything you need to know - DEV Community">
            <a:extLst>
              <a:ext uri="{FF2B5EF4-FFF2-40B4-BE49-F238E27FC236}">
                <a16:creationId xmlns:a16="http://schemas.microsoft.com/office/drawing/2014/main" id="{5A5C51BF-FF8E-4F91-519B-45913E33F1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007" r="30130"/>
          <a:stretch/>
        </p:blipFill>
        <p:spPr bwMode="auto">
          <a:xfrm>
            <a:off x="8801100" y="711200"/>
            <a:ext cx="3154459" cy="4686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93760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81D97-D0A7-6680-7C6D-69A833E1A23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CC058B-4E9E-DB40-6348-481401111D0D}"/>
              </a:ext>
            </a:extLst>
          </p:cNvPr>
          <p:cNvSpPr>
            <a:spLocks noGrp="1"/>
          </p:cNvSpPr>
          <p:nvPr>
            <p:ph idx="1"/>
          </p:nvPr>
        </p:nvSpPr>
        <p:spPr>
          <a:xfrm>
            <a:off x="1293811" y="949961"/>
            <a:ext cx="6275388" cy="5908039"/>
          </a:xfrm>
        </p:spPr>
        <p:txBody>
          <a:bodyPr>
            <a:normAutofit/>
          </a:bodyPr>
          <a:lstStyle/>
          <a:p>
            <a:pPr marL="0" indent="0" algn="just" rtl="0" fontAlgn="base">
              <a:lnSpc>
                <a:spcPct val="125000"/>
              </a:lnSpc>
              <a:spcBef>
                <a:spcPts val="0"/>
              </a:spcBef>
              <a:spcAft>
                <a:spcPts val="1000"/>
              </a:spcAft>
              <a:buNone/>
            </a:pPr>
            <a:r>
              <a:rPr lang="en-US" sz="2000" b="0" i="0" u="none" strike="noStrike" dirty="0">
                <a:solidFill>
                  <a:schemeClr val="tx1">
                    <a:lumMod val="85000"/>
                    <a:lumOff val="15000"/>
                  </a:schemeClr>
                </a:solidFill>
                <a:effectLst/>
                <a:latin typeface="Sabon Next LT" panose="02000500000000000000" pitchFamily="2" charset="0"/>
              </a:rPr>
              <a:t>This </a:t>
            </a:r>
            <a:r>
              <a:rPr lang="en-US" sz="2000" b="1" i="0" u="none" strike="noStrike" dirty="0">
                <a:solidFill>
                  <a:schemeClr val="tx1">
                    <a:lumMod val="85000"/>
                    <a:lumOff val="15000"/>
                  </a:schemeClr>
                </a:solidFill>
                <a:effectLst/>
                <a:latin typeface="Sabon Next LT" panose="02000500000000000000" pitchFamily="2" charset="0"/>
              </a:rPr>
              <a:t>Terraform code </a:t>
            </a:r>
            <a:r>
              <a:rPr lang="en-US" sz="2000" b="0" i="0" u="none" strike="noStrike" dirty="0">
                <a:solidFill>
                  <a:schemeClr val="tx1">
                    <a:lumMod val="85000"/>
                    <a:lumOff val="15000"/>
                  </a:schemeClr>
                </a:solidFill>
                <a:effectLst/>
                <a:latin typeface="Sabon Next LT" panose="02000500000000000000" pitchFamily="2" charset="0"/>
              </a:rPr>
              <a:t>is designed to provision resources in </a:t>
            </a:r>
            <a:r>
              <a:rPr lang="en-US" sz="2000" b="1" i="0" u="none" strike="noStrike" dirty="0">
                <a:solidFill>
                  <a:schemeClr val="tx1">
                    <a:lumMod val="85000"/>
                    <a:lumOff val="15000"/>
                  </a:schemeClr>
                </a:solidFill>
                <a:effectLst/>
                <a:latin typeface="Sabon Next LT" panose="02000500000000000000" pitchFamily="2" charset="0"/>
              </a:rPr>
              <a:t>AWS</a:t>
            </a:r>
            <a:r>
              <a:rPr lang="en-US" sz="2000" b="0" i="0" u="none" strike="noStrike" dirty="0">
                <a:solidFill>
                  <a:schemeClr val="tx1">
                    <a:lumMod val="85000"/>
                    <a:lumOff val="15000"/>
                  </a:schemeClr>
                </a:solidFill>
                <a:effectLst/>
                <a:latin typeface="Sabon Next LT" panose="02000500000000000000" pitchFamily="2" charset="0"/>
              </a:rPr>
              <a:t> using the </a:t>
            </a:r>
            <a:r>
              <a:rPr lang="en-US" sz="2000" b="1" i="0" u="none" strike="noStrike" dirty="0">
                <a:solidFill>
                  <a:schemeClr val="tx1">
                    <a:lumMod val="85000"/>
                    <a:lumOff val="15000"/>
                  </a:schemeClr>
                </a:solidFill>
                <a:effectLst/>
                <a:latin typeface="Sabon Next LT" panose="02000500000000000000" pitchFamily="2" charset="0"/>
              </a:rPr>
              <a:t>ap-south-1 (Mumbai) region.</a:t>
            </a:r>
            <a:r>
              <a:rPr lang="en-US" sz="2000" b="0" i="0" u="none" strike="noStrike" dirty="0">
                <a:solidFill>
                  <a:schemeClr val="tx1">
                    <a:lumMod val="85000"/>
                    <a:lumOff val="15000"/>
                  </a:schemeClr>
                </a:solidFill>
                <a:effectLst/>
                <a:latin typeface="Sabon Next LT" panose="02000500000000000000" pitchFamily="2" charset="0"/>
              </a:rPr>
              <a:t> It includes VPC (Virtual Private Cloud), an </a:t>
            </a:r>
            <a:r>
              <a:rPr lang="en-US" sz="2000" b="1" i="0" u="none" strike="noStrike" dirty="0">
                <a:solidFill>
                  <a:schemeClr val="tx1">
                    <a:lumMod val="85000"/>
                    <a:lumOff val="15000"/>
                  </a:schemeClr>
                </a:solidFill>
                <a:effectLst/>
                <a:latin typeface="Sabon Next LT" panose="02000500000000000000" pitchFamily="2" charset="0"/>
              </a:rPr>
              <a:t>EC2 instance setup, and security configurations</a:t>
            </a:r>
            <a:r>
              <a:rPr lang="en-US" sz="2000" b="0" i="0" u="none" strike="noStrike" dirty="0">
                <a:solidFill>
                  <a:schemeClr val="tx1">
                    <a:lumMod val="85000"/>
                    <a:lumOff val="15000"/>
                  </a:schemeClr>
                </a:solidFill>
                <a:effectLst/>
                <a:latin typeface="Sabon Next LT" panose="02000500000000000000" pitchFamily="2" charset="0"/>
              </a:rPr>
              <a:t>. </a:t>
            </a:r>
          </a:p>
          <a:p>
            <a:pPr marL="0" indent="0" algn="just" rtl="0" fontAlgn="base">
              <a:lnSpc>
                <a:spcPct val="125000"/>
              </a:lnSpc>
              <a:spcBef>
                <a:spcPts val="0"/>
              </a:spcBef>
              <a:spcAft>
                <a:spcPts val="0"/>
              </a:spcAft>
              <a:buNone/>
            </a:pPr>
            <a:r>
              <a:rPr lang="en-US" sz="2000" b="0" i="0" u="none" strike="noStrike" dirty="0">
                <a:solidFill>
                  <a:schemeClr val="tx1">
                    <a:lumMod val="85000"/>
                    <a:lumOff val="15000"/>
                  </a:schemeClr>
                </a:solidFill>
                <a:effectLst/>
                <a:latin typeface="Sabon Next LT" panose="02000500000000000000" pitchFamily="2" charset="0"/>
              </a:rPr>
              <a:t>Below is an explanation of the code components:</a:t>
            </a:r>
            <a:r>
              <a:rPr lang="en-US" sz="2000" b="0" i="0" dirty="0">
                <a:solidFill>
                  <a:schemeClr val="tx1">
                    <a:lumMod val="85000"/>
                    <a:lumOff val="15000"/>
                  </a:schemeClr>
                </a:solidFill>
                <a:effectLst/>
                <a:latin typeface="Sabon Next LT" panose="02000500000000000000" pitchFamily="2" charset="0"/>
              </a:rPr>
              <a:t>​</a:t>
            </a:r>
          </a:p>
          <a:p>
            <a:pPr marL="0" indent="0" fontAlgn="base">
              <a:lnSpc>
                <a:spcPct val="125000"/>
              </a:lnSpc>
              <a:spcBef>
                <a:spcPts val="0"/>
              </a:spcBef>
              <a:spcAft>
                <a:spcPts val="0"/>
              </a:spcAft>
              <a:buNone/>
            </a:pPr>
            <a:r>
              <a:rPr lang="en-IN" sz="2000" b="1" i="0" u="none" strike="noStrike" dirty="0">
                <a:solidFill>
                  <a:schemeClr val="tx1">
                    <a:lumMod val="85000"/>
                    <a:lumOff val="15000"/>
                  </a:schemeClr>
                </a:solidFill>
                <a:effectLst/>
                <a:latin typeface="Sabon Next LT" panose="02000500000000000000" pitchFamily="2" charset="0"/>
              </a:rPr>
              <a:t>1. AWS Provider Configuration</a:t>
            </a:r>
            <a:r>
              <a:rPr lang="en-IN" sz="2000" b="0" i="0" dirty="0">
                <a:solidFill>
                  <a:schemeClr val="tx1">
                    <a:lumMod val="85000"/>
                    <a:lumOff val="15000"/>
                  </a:schemeClr>
                </a:solidFill>
                <a:effectLst/>
                <a:latin typeface="Sabon Next LT" panose="02000500000000000000" pitchFamily="2" charset="0"/>
              </a:rPr>
              <a:t>​:</a:t>
            </a:r>
            <a:endParaRPr lang="en-US" sz="2000" b="0" i="0" u="none" strike="noStrike" dirty="0">
              <a:solidFill>
                <a:schemeClr val="tx1">
                  <a:lumMod val="85000"/>
                  <a:lumOff val="15000"/>
                </a:schemeClr>
              </a:solidFill>
              <a:effectLst/>
              <a:latin typeface="Sabon Next LT" panose="02000500000000000000" pitchFamily="2" charset="0"/>
            </a:endParaRPr>
          </a:p>
          <a:p>
            <a:pPr algn="just" rtl="0" fontAlgn="base">
              <a:lnSpc>
                <a:spcPct val="125000"/>
              </a:lnSpc>
              <a:spcBef>
                <a:spcPts val="0"/>
              </a:spcBef>
              <a:spcAft>
                <a:spcPts val="1000"/>
              </a:spcAft>
              <a:buFont typeface="Arial" panose="020B0604020202020204" pitchFamily="34" charset="0"/>
              <a:buChar char="•"/>
            </a:pPr>
            <a:r>
              <a:rPr lang="en-US" sz="2000" b="0" i="0" u="none" strike="noStrike" dirty="0">
                <a:solidFill>
                  <a:schemeClr val="tx1">
                    <a:lumMod val="85000"/>
                    <a:lumOff val="15000"/>
                  </a:schemeClr>
                </a:solidFill>
                <a:effectLst/>
                <a:latin typeface="Sabon Next LT" panose="02000500000000000000" pitchFamily="2" charset="0"/>
              </a:rPr>
              <a:t>Configures the </a:t>
            </a:r>
            <a:r>
              <a:rPr lang="en-US" sz="2000" b="1" i="0" u="none" strike="noStrike" dirty="0">
                <a:solidFill>
                  <a:schemeClr val="tx1">
                    <a:lumMod val="85000"/>
                    <a:lumOff val="15000"/>
                  </a:schemeClr>
                </a:solidFill>
                <a:effectLst/>
                <a:latin typeface="Sabon Next LT" panose="02000500000000000000" pitchFamily="2" charset="0"/>
              </a:rPr>
              <a:t>AWS</a:t>
            </a:r>
            <a:r>
              <a:rPr lang="en-US" sz="2000" b="0" i="0" u="none" strike="noStrike" dirty="0">
                <a:solidFill>
                  <a:schemeClr val="tx1">
                    <a:lumMod val="85000"/>
                    <a:lumOff val="15000"/>
                  </a:schemeClr>
                </a:solidFill>
                <a:effectLst/>
                <a:latin typeface="Sabon Next LT" panose="02000500000000000000" pitchFamily="2" charset="0"/>
              </a:rPr>
              <a:t> provider for the </a:t>
            </a:r>
            <a:r>
              <a:rPr lang="en-US" sz="2000" b="1" i="0" u="none" strike="noStrike" dirty="0">
                <a:solidFill>
                  <a:schemeClr val="tx1">
                    <a:lumMod val="85000"/>
                    <a:lumOff val="15000"/>
                  </a:schemeClr>
                </a:solidFill>
                <a:effectLst/>
                <a:latin typeface="Sabon Next LT" panose="02000500000000000000" pitchFamily="2" charset="0"/>
              </a:rPr>
              <a:t>ap-south-1 region (Mumbai).</a:t>
            </a:r>
            <a:r>
              <a:rPr lang="en-IN" sz="2000" b="0" i="0" dirty="0">
                <a:solidFill>
                  <a:schemeClr val="tx1">
                    <a:lumMod val="85000"/>
                    <a:lumOff val="15000"/>
                  </a:schemeClr>
                </a:solidFill>
                <a:effectLst/>
                <a:latin typeface="Sabon Next LT" panose="02000500000000000000" pitchFamily="2" charset="0"/>
              </a:rPr>
              <a:t>​</a:t>
            </a:r>
          </a:p>
          <a:p>
            <a:pPr marL="0" indent="0" fontAlgn="base">
              <a:lnSpc>
                <a:spcPct val="125000"/>
              </a:lnSpc>
              <a:spcBef>
                <a:spcPts val="0"/>
              </a:spcBef>
              <a:spcAft>
                <a:spcPts val="0"/>
              </a:spcAft>
              <a:buNone/>
            </a:pPr>
            <a:r>
              <a:rPr lang="en-US" sz="2000" b="1" i="0" u="none" strike="noStrike" dirty="0">
                <a:solidFill>
                  <a:schemeClr val="tx1">
                    <a:lumMod val="85000"/>
                    <a:lumOff val="15000"/>
                  </a:schemeClr>
                </a:solidFill>
                <a:effectLst/>
                <a:latin typeface="Sabon Next LT" panose="02000500000000000000" pitchFamily="2" charset="0"/>
              </a:rPr>
              <a:t>2. </a:t>
            </a:r>
            <a:r>
              <a:rPr lang="en-US" sz="2000" b="1" dirty="0">
                <a:solidFill>
                  <a:schemeClr val="tx1">
                    <a:lumMod val="85000"/>
                    <a:lumOff val="15000"/>
                  </a:schemeClr>
                </a:solidFill>
                <a:latin typeface="Sabon Next LT" panose="02000500000000000000" pitchFamily="2" charset="0"/>
              </a:rPr>
              <a:t>Create</a:t>
            </a:r>
            <a:r>
              <a:rPr lang="en-US" sz="2000" b="1" i="0" u="none" strike="noStrike" dirty="0">
                <a:solidFill>
                  <a:schemeClr val="tx1">
                    <a:lumMod val="85000"/>
                    <a:lumOff val="15000"/>
                  </a:schemeClr>
                </a:solidFill>
                <a:effectLst/>
                <a:latin typeface="Sabon Next LT" panose="02000500000000000000" pitchFamily="2" charset="0"/>
              </a:rPr>
              <a:t> VPC, Subnets, Internet Gateway and Route </a:t>
            </a:r>
          </a:p>
          <a:p>
            <a:pPr marL="0" indent="0" fontAlgn="base">
              <a:lnSpc>
                <a:spcPct val="125000"/>
              </a:lnSpc>
              <a:spcBef>
                <a:spcPts val="0"/>
              </a:spcBef>
              <a:spcAft>
                <a:spcPts val="0"/>
              </a:spcAft>
              <a:buNone/>
            </a:pPr>
            <a:r>
              <a:rPr lang="en-US" sz="2000" b="1" i="0" u="none" strike="noStrike" dirty="0">
                <a:solidFill>
                  <a:schemeClr val="tx1">
                    <a:lumMod val="85000"/>
                    <a:lumOff val="15000"/>
                  </a:schemeClr>
                </a:solidFill>
                <a:effectLst/>
                <a:latin typeface="Sabon Next LT" panose="02000500000000000000" pitchFamily="2" charset="0"/>
              </a:rPr>
              <a:t>Tables</a:t>
            </a:r>
            <a:r>
              <a:rPr lang="en-US" sz="2000" dirty="0">
                <a:solidFill>
                  <a:schemeClr val="tx1">
                    <a:lumMod val="85000"/>
                    <a:lumOff val="15000"/>
                  </a:schemeClr>
                </a:solidFill>
                <a:latin typeface="Sabon Next LT" panose="02000500000000000000" pitchFamily="2" charset="0"/>
              </a:rPr>
              <a:t>:</a:t>
            </a:r>
            <a:endParaRPr lang="en-US" sz="2000" b="0" i="0" u="none" strike="noStrike" dirty="0">
              <a:solidFill>
                <a:schemeClr val="tx1">
                  <a:lumMod val="85000"/>
                  <a:lumOff val="15000"/>
                </a:schemeClr>
              </a:solidFill>
              <a:effectLst/>
              <a:latin typeface="Sabon Next LT" panose="02000500000000000000" pitchFamily="2" charset="0"/>
            </a:endParaRPr>
          </a:p>
          <a:p>
            <a:pPr algn="l" rtl="0" fontAlgn="base">
              <a:lnSpc>
                <a:spcPct val="125000"/>
              </a:lnSpc>
              <a:spcBef>
                <a:spcPts val="0"/>
              </a:spcBef>
              <a:spcAft>
                <a:spcPts val="0"/>
              </a:spcAft>
              <a:buFont typeface="Arial" panose="020B0604020202020204" pitchFamily="34" charset="0"/>
              <a:buChar char="•"/>
            </a:pPr>
            <a:r>
              <a:rPr lang="en-US" sz="2000" b="0" i="0" u="none" strike="noStrike" dirty="0">
                <a:solidFill>
                  <a:schemeClr val="tx1">
                    <a:lumMod val="85000"/>
                    <a:lumOff val="15000"/>
                  </a:schemeClr>
                </a:solidFill>
                <a:effectLst/>
                <a:latin typeface="Sabon Next LT" panose="02000500000000000000" pitchFamily="2" charset="0"/>
              </a:rPr>
              <a:t>Create </a:t>
            </a:r>
            <a:r>
              <a:rPr lang="en-US" sz="2000" b="1" i="0" u="none" strike="noStrike" dirty="0">
                <a:solidFill>
                  <a:schemeClr val="tx1">
                    <a:lumMod val="85000"/>
                    <a:lumOff val="15000"/>
                  </a:schemeClr>
                </a:solidFill>
                <a:effectLst/>
                <a:latin typeface="Sabon Next LT" panose="02000500000000000000" pitchFamily="2" charset="0"/>
              </a:rPr>
              <a:t>VPC</a:t>
            </a:r>
            <a:r>
              <a:rPr lang="en-US" sz="2000" b="0" i="0" u="none" strike="noStrike" dirty="0">
                <a:solidFill>
                  <a:schemeClr val="tx1">
                    <a:lumMod val="85000"/>
                    <a:lumOff val="15000"/>
                  </a:schemeClr>
                </a:solidFill>
                <a:effectLst/>
                <a:latin typeface="Sabon Next LT" panose="02000500000000000000" pitchFamily="2" charset="0"/>
              </a:rPr>
              <a:t> with </a:t>
            </a:r>
            <a:r>
              <a:rPr lang="en-US" sz="2000" b="1" i="0" u="none" strike="noStrike" dirty="0">
                <a:solidFill>
                  <a:schemeClr val="tx1">
                    <a:lumMod val="85000"/>
                    <a:lumOff val="15000"/>
                  </a:schemeClr>
                </a:solidFill>
                <a:effectLst/>
                <a:latin typeface="Sabon Next LT" panose="02000500000000000000" pitchFamily="2" charset="0"/>
              </a:rPr>
              <a:t>CIDR Block </a:t>
            </a:r>
            <a:r>
              <a:rPr lang="en-US" sz="2000" b="0" i="0" u="none" strike="noStrike" dirty="0">
                <a:solidFill>
                  <a:schemeClr val="tx1">
                    <a:lumMod val="85000"/>
                    <a:lumOff val="15000"/>
                  </a:schemeClr>
                </a:solidFill>
                <a:effectLst/>
                <a:latin typeface="Sabon Next LT" panose="02000500000000000000" pitchFamily="2" charset="0"/>
              </a:rPr>
              <a:t>for </a:t>
            </a:r>
            <a:r>
              <a:rPr lang="en-US" sz="2000" b="1" i="0" u="none" strike="noStrike" dirty="0">
                <a:solidFill>
                  <a:schemeClr val="tx1">
                    <a:lumMod val="85000"/>
                    <a:lumOff val="15000"/>
                  </a:schemeClr>
                </a:solidFill>
                <a:effectLst/>
                <a:latin typeface="Sabon Next LT" panose="02000500000000000000" pitchFamily="2" charset="0"/>
              </a:rPr>
              <a:t>IP Addressing</a:t>
            </a:r>
          </a:p>
          <a:p>
            <a:pPr algn="l" rtl="0" fontAlgn="base">
              <a:lnSpc>
                <a:spcPct val="125000"/>
              </a:lnSpc>
              <a:spcBef>
                <a:spcPts val="0"/>
              </a:spcBef>
              <a:spcAft>
                <a:spcPts val="0"/>
              </a:spcAft>
              <a:buFont typeface="Arial" panose="020B0604020202020204" pitchFamily="34" charset="0"/>
              <a:buChar char="•"/>
            </a:pPr>
            <a:r>
              <a:rPr lang="en-US" sz="2000" i="0" u="none" strike="noStrike" dirty="0">
                <a:solidFill>
                  <a:schemeClr val="tx1">
                    <a:lumMod val="85000"/>
                    <a:lumOff val="15000"/>
                  </a:schemeClr>
                </a:solidFill>
                <a:effectLst/>
                <a:latin typeface="Sabon Next LT" panose="02000500000000000000" pitchFamily="2" charset="0"/>
              </a:rPr>
              <a:t>Create </a:t>
            </a:r>
            <a:r>
              <a:rPr lang="en-US" sz="2000" b="1" i="0" u="none" strike="noStrike" dirty="0">
                <a:solidFill>
                  <a:schemeClr val="tx1">
                    <a:lumMod val="85000"/>
                    <a:lumOff val="15000"/>
                  </a:schemeClr>
                </a:solidFill>
                <a:effectLst/>
                <a:latin typeface="Sabon Next LT" panose="02000500000000000000" pitchFamily="2" charset="0"/>
              </a:rPr>
              <a:t>P</a:t>
            </a:r>
            <a:r>
              <a:rPr lang="en-US" sz="2000" b="1" dirty="0">
                <a:solidFill>
                  <a:schemeClr val="tx1">
                    <a:lumMod val="85000"/>
                    <a:lumOff val="15000"/>
                  </a:schemeClr>
                </a:solidFill>
                <a:latin typeface="Sabon Next LT" panose="02000500000000000000" pitchFamily="2" charset="0"/>
              </a:rPr>
              <a:t>ublic Subnet </a:t>
            </a:r>
            <a:r>
              <a:rPr lang="en-US" sz="2000" dirty="0">
                <a:solidFill>
                  <a:schemeClr val="tx1">
                    <a:lumMod val="85000"/>
                    <a:lumOff val="15000"/>
                  </a:schemeClr>
                </a:solidFill>
                <a:latin typeface="Sabon Next LT" panose="02000500000000000000" pitchFamily="2" charset="0"/>
              </a:rPr>
              <a:t>and </a:t>
            </a:r>
            <a:r>
              <a:rPr lang="en-US" sz="2000" b="1" dirty="0">
                <a:solidFill>
                  <a:schemeClr val="tx1">
                    <a:lumMod val="85000"/>
                    <a:lumOff val="15000"/>
                  </a:schemeClr>
                </a:solidFill>
                <a:latin typeface="Sabon Next LT" panose="02000500000000000000" pitchFamily="2" charset="0"/>
              </a:rPr>
              <a:t>Private Subnet </a:t>
            </a:r>
            <a:r>
              <a:rPr lang="en-US" sz="2000" dirty="0">
                <a:solidFill>
                  <a:schemeClr val="tx1">
                    <a:lumMod val="85000"/>
                    <a:lumOff val="15000"/>
                  </a:schemeClr>
                </a:solidFill>
                <a:latin typeface="Sabon Next LT" panose="02000500000000000000" pitchFamily="2" charset="0"/>
              </a:rPr>
              <a:t>with </a:t>
            </a:r>
            <a:r>
              <a:rPr lang="en-US" sz="2000" b="1" dirty="0">
                <a:solidFill>
                  <a:schemeClr val="tx1">
                    <a:lumMod val="85000"/>
                    <a:lumOff val="15000"/>
                  </a:schemeClr>
                </a:solidFill>
                <a:latin typeface="Sabon Next LT" panose="02000500000000000000" pitchFamily="2" charset="0"/>
              </a:rPr>
              <a:t>VPC ID</a:t>
            </a:r>
            <a:r>
              <a:rPr lang="en-US" sz="2000" dirty="0">
                <a:solidFill>
                  <a:schemeClr val="tx1">
                    <a:lumMod val="85000"/>
                    <a:lumOff val="15000"/>
                  </a:schemeClr>
                </a:solidFill>
                <a:latin typeface="Sabon Next LT" panose="02000500000000000000" pitchFamily="2" charset="0"/>
              </a:rPr>
              <a:t>, </a:t>
            </a:r>
            <a:r>
              <a:rPr lang="en-US" sz="2000" b="1" dirty="0">
                <a:solidFill>
                  <a:schemeClr val="tx1">
                    <a:lumMod val="85000"/>
                    <a:lumOff val="15000"/>
                  </a:schemeClr>
                </a:solidFill>
                <a:latin typeface="Sabon Next LT" panose="02000500000000000000" pitchFamily="2" charset="0"/>
              </a:rPr>
              <a:t>CIDR Block </a:t>
            </a:r>
            <a:r>
              <a:rPr lang="en-US" sz="2000" dirty="0">
                <a:solidFill>
                  <a:schemeClr val="tx1">
                    <a:lumMod val="85000"/>
                    <a:lumOff val="15000"/>
                  </a:schemeClr>
                </a:solidFill>
                <a:latin typeface="Sabon Next LT" panose="02000500000000000000" pitchFamily="2" charset="0"/>
              </a:rPr>
              <a:t>and </a:t>
            </a:r>
            <a:r>
              <a:rPr lang="en-US" sz="2000" b="1" dirty="0">
                <a:solidFill>
                  <a:schemeClr val="tx1">
                    <a:lumMod val="85000"/>
                    <a:lumOff val="15000"/>
                  </a:schemeClr>
                </a:solidFill>
                <a:latin typeface="Sabon Next LT" panose="02000500000000000000" pitchFamily="2" charset="0"/>
              </a:rPr>
              <a:t>Availability Zone</a:t>
            </a:r>
            <a:r>
              <a:rPr lang="en-US" sz="2000" b="0" i="0" u="none" strike="noStrike" dirty="0">
                <a:solidFill>
                  <a:schemeClr val="tx1">
                    <a:lumMod val="85000"/>
                    <a:lumOff val="15000"/>
                  </a:schemeClr>
                </a:solidFill>
                <a:effectLst/>
                <a:latin typeface="Sabon Next LT" panose="02000500000000000000" pitchFamily="2" charset="0"/>
              </a:rPr>
              <a:t>.</a:t>
            </a:r>
            <a:endParaRPr lang="en-IN" sz="2000" b="0" i="0" dirty="0">
              <a:solidFill>
                <a:schemeClr val="tx1">
                  <a:lumMod val="85000"/>
                  <a:lumOff val="15000"/>
                </a:schemeClr>
              </a:solidFill>
              <a:effectLst/>
              <a:latin typeface="Arial" panose="020B0604020202020204" pitchFamily="34" charset="0"/>
            </a:endParaRPr>
          </a:p>
          <a:p>
            <a:pPr marL="0" indent="0" algn="just" rtl="0" fontAlgn="base">
              <a:lnSpc>
                <a:spcPct val="125000"/>
              </a:lnSpc>
              <a:spcBef>
                <a:spcPts val="0"/>
              </a:spcBef>
              <a:spcAft>
                <a:spcPts val="0"/>
              </a:spcAft>
              <a:buNone/>
            </a:pPr>
            <a:endParaRPr lang="en-IN" sz="2000" b="0" i="0" dirty="0">
              <a:solidFill>
                <a:schemeClr val="tx1">
                  <a:lumMod val="85000"/>
                  <a:lumOff val="15000"/>
                </a:schemeClr>
              </a:solidFill>
              <a:effectLst/>
              <a:latin typeface="Arial" panose="020B0604020202020204" pitchFamily="34" charset="0"/>
            </a:endParaRPr>
          </a:p>
          <a:p>
            <a:pPr marL="0" indent="0" algn="just" rtl="0" fontAlgn="base">
              <a:lnSpc>
                <a:spcPct val="125000"/>
              </a:lnSpc>
              <a:spcBef>
                <a:spcPts val="0"/>
              </a:spcBef>
              <a:spcAft>
                <a:spcPts val="0"/>
              </a:spcAft>
              <a:buNone/>
            </a:pPr>
            <a:endParaRPr lang="en-US" sz="2000" b="0" i="0" dirty="0">
              <a:solidFill>
                <a:schemeClr val="tx1">
                  <a:lumMod val="85000"/>
                  <a:lumOff val="15000"/>
                </a:schemeClr>
              </a:solidFill>
              <a:effectLst/>
              <a:latin typeface="Segoe UI" panose="020B0502040204020203" pitchFamily="34" charset="0"/>
            </a:endParaRPr>
          </a:p>
        </p:txBody>
      </p:sp>
      <p:sp>
        <p:nvSpPr>
          <p:cNvPr id="17" name="Rectangle 16">
            <a:extLst>
              <a:ext uri="{FF2B5EF4-FFF2-40B4-BE49-F238E27FC236}">
                <a16:creationId xmlns:a16="http://schemas.microsoft.com/office/drawing/2014/main" id="{FBDA2EEE-D041-EAFB-6E07-3714029A89C4}"/>
              </a:ext>
            </a:extLst>
          </p:cNvPr>
          <p:cNvSpPr/>
          <p:nvPr/>
        </p:nvSpPr>
        <p:spPr>
          <a:xfrm>
            <a:off x="7752080" y="497840"/>
            <a:ext cx="4043680" cy="612648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provider "aws"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region = "ap-south-1"</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"aws_vpc" "myvpc"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cidr_block            = "10.0.0.0/16"</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tags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Name = "vpc01"</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"aws_subnet" "public_subnet"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vpc_id                  = aws_vpc.myvpc.id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cidr_block              = "10.0.1.0/24"</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availability_zone       = "ap-south-1a"</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tags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Name = "Publicsubnet"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itle 1">
            <a:extLst>
              <a:ext uri="{FF2B5EF4-FFF2-40B4-BE49-F238E27FC236}">
                <a16:creationId xmlns:a16="http://schemas.microsoft.com/office/drawing/2014/main" id="{5F99BE2D-5FA0-3C5F-64B1-1CFC0D68CBBC}"/>
              </a:ext>
            </a:extLst>
          </p:cNvPr>
          <p:cNvSpPr>
            <a:spLocks noGrp="1"/>
          </p:cNvSpPr>
          <p:nvPr>
            <p:ph type="title"/>
          </p:nvPr>
        </p:nvSpPr>
        <p:spPr>
          <a:xfrm>
            <a:off x="1429543" y="136667"/>
            <a:ext cx="10018713" cy="863847"/>
          </a:xfrm>
        </p:spPr>
        <p:txBody>
          <a:bodyPr>
            <a:normAutofit/>
          </a:bodyPr>
          <a:lstStyle/>
          <a:p>
            <a:pPr algn="l"/>
            <a:r>
              <a:rPr lang="en-US" sz="3200" dirty="0">
                <a:solidFill>
                  <a:schemeClr val="accent1">
                    <a:lumMod val="75000"/>
                  </a:schemeClr>
                </a:solidFill>
              </a:rPr>
              <a:t>Code Description and Explanation:</a:t>
            </a:r>
            <a:endParaRPr lang="en-IN" sz="3200" dirty="0">
              <a:solidFill>
                <a:schemeClr val="accent1">
                  <a:lumMod val="75000"/>
                </a:schemeClr>
              </a:solidFill>
            </a:endParaRPr>
          </a:p>
        </p:txBody>
      </p:sp>
    </p:spTree>
    <p:extLst>
      <p:ext uri="{BB962C8B-B14F-4D97-AF65-F5344CB8AC3E}">
        <p14:creationId xmlns:p14="http://schemas.microsoft.com/office/powerpoint/2010/main" val="3586701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6B5D3-543D-A5B1-A08C-C2B7B35BD0B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2CC0495-8890-AEDC-6042-09D5A4A7FF55}"/>
              </a:ext>
            </a:extLst>
          </p:cNvPr>
          <p:cNvSpPr/>
          <p:nvPr/>
        </p:nvSpPr>
        <p:spPr>
          <a:xfrm>
            <a:off x="7802880" y="508000"/>
            <a:ext cx="3962400" cy="50419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"aws_subnet" "private_subnet"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vpc_id                  = aws_vpc.myvpc.id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cidr_block              = "10.0.2.0/24"</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availability_zone       = "ap-south-1b"</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tags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Name = "Privatesubnet"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t>
            </a:r>
            <a:r>
              <a:rPr lang="en-IN" sz="1200" kern="100" dirty="0" err="1">
                <a:effectLst/>
                <a:latin typeface="Calibri" panose="020F0502020204030204" pitchFamily="34" charset="0"/>
                <a:ea typeface="Calibri" panose="020F0502020204030204" pitchFamily="34" charset="0"/>
                <a:cs typeface="Times New Roman" panose="02020603050405020304" pitchFamily="18" charset="0"/>
              </a:rPr>
              <a:t>aws_internet_gateway</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kern="100" dirty="0" err="1">
                <a:effectLst/>
                <a:latin typeface="Calibri" panose="020F0502020204030204" pitchFamily="34" charset="0"/>
                <a:ea typeface="Calibri" panose="020F0502020204030204" pitchFamily="34" charset="0"/>
                <a:cs typeface="Times New Roman" panose="02020603050405020304" pitchFamily="18" charset="0"/>
              </a:rPr>
              <a:t>myigw</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vpc_id = aws_vpc.myvpc.id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tags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Name = "igw1"</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0" name="Rectangle 9">
            <a:extLst>
              <a:ext uri="{FF2B5EF4-FFF2-40B4-BE49-F238E27FC236}">
                <a16:creationId xmlns:a16="http://schemas.microsoft.com/office/drawing/2014/main" id="{0BB2D2CC-B82A-40BA-3098-A822AEAFC7CC}"/>
              </a:ext>
            </a:extLst>
          </p:cNvPr>
          <p:cNvSpPr/>
          <p:nvPr/>
        </p:nvSpPr>
        <p:spPr>
          <a:xfrm>
            <a:off x="2400300" y="2374900"/>
            <a:ext cx="4254500" cy="43611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"aws_route_table" "public_rt"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vpc_id = aws_vpc.myvpc.id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route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cidr_block = "0.0.0.0/0"</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gateway_id = aws_internet_gateway.myigw.id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tags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Name = "PublicRT"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"aws_route_table_association" "</a:t>
            </a:r>
            <a:r>
              <a:rPr lang="en-IN" sz="1200" kern="100" dirty="0" err="1">
                <a:effectLst/>
                <a:latin typeface="Calibri" panose="020F0502020204030204" pitchFamily="34" charset="0"/>
                <a:ea typeface="Calibri" panose="020F0502020204030204" pitchFamily="34" charset="0"/>
                <a:cs typeface="Times New Roman" panose="02020603050405020304" pitchFamily="18" charset="0"/>
              </a:rPr>
              <a:t>public_rta</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subnet_id       = aws_subnet.public_subnet.id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route_table_id  = aws_route_table.public_rt.id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11" name="Content Placeholder 2">
            <a:extLst>
              <a:ext uri="{FF2B5EF4-FFF2-40B4-BE49-F238E27FC236}">
                <a16:creationId xmlns:a16="http://schemas.microsoft.com/office/drawing/2014/main" id="{ABBA2E6D-4882-0D6E-728A-6FA9DAAAB2DA}"/>
              </a:ext>
            </a:extLst>
          </p:cNvPr>
          <p:cNvSpPr>
            <a:spLocks noGrp="1"/>
          </p:cNvSpPr>
          <p:nvPr>
            <p:ph idx="1"/>
          </p:nvPr>
        </p:nvSpPr>
        <p:spPr>
          <a:xfrm>
            <a:off x="1527492" y="121920"/>
            <a:ext cx="6275388" cy="2430780"/>
          </a:xfrm>
        </p:spPr>
        <p:txBody>
          <a:bodyPr>
            <a:normAutofit/>
          </a:bodyPr>
          <a:lstStyle/>
          <a:p>
            <a:pPr algn="just" rtl="0" fontAlgn="base">
              <a:buFont typeface="Arial" panose="020B0604020202020204" pitchFamily="34" charset="0"/>
              <a:buChar char="•"/>
            </a:pPr>
            <a:r>
              <a:rPr lang="en-US" sz="2000" b="0" i="0" u="none" strike="noStrike" dirty="0">
                <a:solidFill>
                  <a:schemeClr val="tx1">
                    <a:lumMod val="85000"/>
                    <a:lumOff val="15000"/>
                  </a:schemeClr>
                </a:solidFill>
                <a:effectLst/>
                <a:latin typeface="Sabon Next LT" panose="02000500000000000000" pitchFamily="2" charset="0"/>
              </a:rPr>
              <a:t>Create </a:t>
            </a:r>
            <a:r>
              <a:rPr lang="en-US" sz="2000" b="1" i="0" u="none" strike="noStrike" dirty="0">
                <a:solidFill>
                  <a:schemeClr val="tx1">
                    <a:lumMod val="85000"/>
                    <a:lumOff val="15000"/>
                  </a:schemeClr>
                </a:solidFill>
                <a:effectLst/>
                <a:latin typeface="Sabon Next LT" panose="02000500000000000000" pitchFamily="2" charset="0"/>
              </a:rPr>
              <a:t>Internet Gateway </a:t>
            </a:r>
            <a:r>
              <a:rPr lang="en-US" sz="2000" i="0" u="none" strike="noStrike" dirty="0">
                <a:solidFill>
                  <a:schemeClr val="tx1">
                    <a:lumMod val="85000"/>
                    <a:lumOff val="15000"/>
                  </a:schemeClr>
                </a:solidFill>
                <a:effectLst/>
                <a:latin typeface="Sabon Next LT" panose="02000500000000000000" pitchFamily="2" charset="0"/>
              </a:rPr>
              <a:t>for internet connection to communicate.</a:t>
            </a:r>
          </a:p>
          <a:p>
            <a:pPr algn="just" rtl="0" fontAlgn="base">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Create </a:t>
            </a:r>
            <a:r>
              <a:rPr lang="en-US" sz="2000" b="1" dirty="0">
                <a:solidFill>
                  <a:schemeClr val="tx1">
                    <a:lumMod val="85000"/>
                    <a:lumOff val="15000"/>
                  </a:schemeClr>
                </a:solidFill>
                <a:latin typeface="Sabon Next LT" panose="02000500000000000000" pitchFamily="2" charset="0"/>
              </a:rPr>
              <a:t>Public Route Table </a:t>
            </a:r>
            <a:r>
              <a:rPr lang="en-US" sz="2000" dirty="0">
                <a:solidFill>
                  <a:schemeClr val="tx1">
                    <a:lumMod val="85000"/>
                    <a:lumOff val="15000"/>
                  </a:schemeClr>
                </a:solidFill>
                <a:latin typeface="Sabon Next LT" panose="02000500000000000000" pitchFamily="2" charset="0"/>
              </a:rPr>
              <a:t>and connect route to the </a:t>
            </a:r>
            <a:r>
              <a:rPr lang="en-US" sz="2000" b="1" dirty="0">
                <a:solidFill>
                  <a:schemeClr val="tx1">
                    <a:lumMod val="85000"/>
                    <a:lumOff val="15000"/>
                  </a:schemeClr>
                </a:solidFill>
                <a:latin typeface="Sabon Next LT" panose="02000500000000000000" pitchFamily="2" charset="0"/>
              </a:rPr>
              <a:t>Internet Gateway</a:t>
            </a:r>
            <a:r>
              <a:rPr lang="en-US" sz="2000" dirty="0">
                <a:solidFill>
                  <a:schemeClr val="tx1">
                    <a:lumMod val="85000"/>
                    <a:lumOff val="15000"/>
                  </a:schemeClr>
                </a:solidFill>
                <a:latin typeface="Sabon Next LT" panose="02000500000000000000" pitchFamily="2" charset="0"/>
              </a:rPr>
              <a:t>.</a:t>
            </a:r>
          </a:p>
          <a:p>
            <a:pPr algn="just" rtl="0" fontAlgn="base">
              <a:buFont typeface="Arial" panose="020B0604020202020204" pitchFamily="34" charset="0"/>
              <a:buChar char="•"/>
            </a:pPr>
            <a:r>
              <a:rPr lang="en-US" sz="2000" i="0" u="none" strike="noStrike" dirty="0">
                <a:solidFill>
                  <a:schemeClr val="tx1">
                    <a:lumMod val="85000"/>
                    <a:lumOff val="15000"/>
                  </a:schemeClr>
                </a:solidFill>
                <a:effectLst/>
                <a:latin typeface="Sabon Next LT" panose="02000500000000000000" pitchFamily="2" charset="0"/>
              </a:rPr>
              <a:t>Create </a:t>
            </a:r>
            <a:r>
              <a:rPr lang="en-US" sz="2000" b="1" i="0" u="none" strike="noStrike" dirty="0">
                <a:solidFill>
                  <a:schemeClr val="tx1">
                    <a:lumMod val="85000"/>
                    <a:lumOff val="15000"/>
                  </a:schemeClr>
                </a:solidFill>
                <a:effectLst/>
                <a:latin typeface="Sabon Next LT" panose="02000500000000000000" pitchFamily="2" charset="0"/>
              </a:rPr>
              <a:t>Route </a:t>
            </a:r>
            <a:r>
              <a:rPr lang="en-US" sz="2000" b="1" dirty="0">
                <a:solidFill>
                  <a:schemeClr val="tx1">
                    <a:lumMod val="85000"/>
                    <a:lumOff val="15000"/>
                  </a:schemeClr>
                </a:solidFill>
                <a:latin typeface="Sabon Next LT" panose="02000500000000000000" pitchFamily="2" charset="0"/>
              </a:rPr>
              <a:t>T</a:t>
            </a:r>
            <a:r>
              <a:rPr lang="en-US" sz="2000" b="1" i="0" u="none" strike="noStrike" dirty="0">
                <a:solidFill>
                  <a:schemeClr val="tx1">
                    <a:lumMod val="85000"/>
                    <a:lumOff val="15000"/>
                  </a:schemeClr>
                </a:solidFill>
                <a:effectLst/>
                <a:latin typeface="Sabon Next LT" panose="02000500000000000000" pitchFamily="2" charset="0"/>
              </a:rPr>
              <a:t>able </a:t>
            </a:r>
            <a:r>
              <a:rPr lang="en-US" sz="2000" b="1" dirty="0">
                <a:solidFill>
                  <a:schemeClr val="tx1">
                    <a:lumMod val="85000"/>
                    <a:lumOff val="15000"/>
                  </a:schemeClr>
                </a:solidFill>
                <a:latin typeface="Sabon Next LT" panose="02000500000000000000" pitchFamily="2" charset="0"/>
              </a:rPr>
              <a:t>A</a:t>
            </a:r>
            <a:r>
              <a:rPr lang="en-US" sz="2000" b="1" i="0" u="none" strike="noStrike" dirty="0">
                <a:solidFill>
                  <a:schemeClr val="tx1">
                    <a:lumMod val="85000"/>
                    <a:lumOff val="15000"/>
                  </a:schemeClr>
                </a:solidFill>
                <a:effectLst/>
                <a:latin typeface="Sabon Next LT" panose="02000500000000000000" pitchFamily="2" charset="0"/>
              </a:rPr>
              <a:t>ssociation </a:t>
            </a:r>
            <a:r>
              <a:rPr lang="en-US" sz="2000" i="0" u="none" strike="noStrike" dirty="0">
                <a:solidFill>
                  <a:schemeClr val="tx1">
                    <a:lumMod val="85000"/>
                    <a:lumOff val="15000"/>
                  </a:schemeClr>
                </a:solidFill>
                <a:effectLst/>
                <a:latin typeface="Sabon Next LT" panose="02000500000000000000" pitchFamily="2" charset="0"/>
              </a:rPr>
              <a:t>an</a:t>
            </a:r>
            <a:r>
              <a:rPr lang="en-US" sz="2000" dirty="0">
                <a:solidFill>
                  <a:schemeClr val="tx1">
                    <a:lumMod val="85000"/>
                    <a:lumOff val="15000"/>
                  </a:schemeClr>
                </a:solidFill>
                <a:latin typeface="Sabon Next LT" panose="02000500000000000000" pitchFamily="2" charset="0"/>
              </a:rPr>
              <a:t>d attach </a:t>
            </a:r>
            <a:r>
              <a:rPr lang="en-US" sz="2000" b="1" dirty="0">
                <a:solidFill>
                  <a:schemeClr val="tx1">
                    <a:lumMod val="85000"/>
                    <a:lumOff val="15000"/>
                  </a:schemeClr>
                </a:solidFill>
                <a:latin typeface="Sabon Next LT" panose="02000500000000000000" pitchFamily="2" charset="0"/>
              </a:rPr>
              <a:t>Public Subnet.</a:t>
            </a:r>
            <a:endParaRPr lang="en-US" sz="2000" b="1" i="0" u="none" strike="noStrike" dirty="0">
              <a:solidFill>
                <a:schemeClr val="tx1">
                  <a:lumMod val="85000"/>
                  <a:lumOff val="15000"/>
                </a:schemeClr>
              </a:solidFill>
              <a:effectLst/>
              <a:latin typeface="Sabon Next LT" panose="02000500000000000000" pitchFamily="2" charset="0"/>
            </a:endParaRPr>
          </a:p>
        </p:txBody>
      </p:sp>
    </p:spTree>
    <p:extLst>
      <p:ext uri="{BB962C8B-B14F-4D97-AF65-F5344CB8AC3E}">
        <p14:creationId xmlns:p14="http://schemas.microsoft.com/office/powerpoint/2010/main" val="466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BD68E-10E2-5D94-5BD6-1688629914B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9174925-38DA-5856-C793-1CA2734C71EC}"/>
              </a:ext>
            </a:extLst>
          </p:cNvPr>
          <p:cNvSpPr/>
          <p:nvPr/>
        </p:nvSpPr>
        <p:spPr>
          <a:xfrm>
            <a:off x="2814320" y="1653540"/>
            <a:ext cx="5842000" cy="3550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"aws_route_table" "</a:t>
            </a:r>
            <a:r>
              <a:rPr lang="en-IN" sz="1200" kern="100" dirty="0" err="1">
                <a:effectLst/>
                <a:latin typeface="Calibri" panose="020F0502020204030204" pitchFamily="34" charset="0"/>
                <a:ea typeface="Calibri" panose="020F0502020204030204" pitchFamily="34" charset="0"/>
                <a:cs typeface="Times New Roman" panose="02020603050405020304" pitchFamily="18" charset="0"/>
              </a:rPr>
              <a:t>private_rt</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vpc_id = aws_vpc.myvpc.id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tags   =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Name = "PrivateRT"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resource "aws_route_table_association" "</a:t>
            </a:r>
            <a:r>
              <a:rPr lang="en-IN" sz="1200" kern="100" dirty="0" err="1">
                <a:effectLst/>
                <a:latin typeface="Calibri" panose="020F0502020204030204" pitchFamily="34" charset="0"/>
                <a:ea typeface="Calibri" panose="020F0502020204030204" pitchFamily="34" charset="0"/>
                <a:cs typeface="Times New Roman" panose="02020603050405020304" pitchFamily="18" charset="0"/>
              </a:rPr>
              <a:t>private_rta</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subnet_id       = aws_subnet.private_subnet.id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kern="100" dirty="0" err="1">
                <a:effectLst/>
                <a:latin typeface="Calibri" panose="020F0502020204030204" pitchFamily="34" charset="0"/>
                <a:ea typeface="Calibri" panose="020F0502020204030204" pitchFamily="34" charset="0"/>
                <a:cs typeface="Times New Roman" panose="02020603050405020304" pitchFamily="18" charset="0"/>
              </a:rPr>
              <a:t>route_table_id</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  = aws_route_table.private_rt.id</a:t>
            </a:r>
          </a:p>
          <a:p>
            <a:pPr>
              <a:lnSpc>
                <a:spcPct val="107000"/>
              </a:lnSpc>
              <a:spcAft>
                <a:spcPts val="800"/>
              </a:spcAft>
            </a:pP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7" name="Content Placeholder 2">
            <a:extLst>
              <a:ext uri="{FF2B5EF4-FFF2-40B4-BE49-F238E27FC236}">
                <a16:creationId xmlns:a16="http://schemas.microsoft.com/office/drawing/2014/main" id="{9107C174-59F1-9A7E-D1F7-A87D67C1DE76}"/>
              </a:ext>
            </a:extLst>
          </p:cNvPr>
          <p:cNvSpPr>
            <a:spLocks noGrp="1"/>
          </p:cNvSpPr>
          <p:nvPr>
            <p:ph idx="1"/>
          </p:nvPr>
        </p:nvSpPr>
        <p:spPr>
          <a:xfrm>
            <a:off x="2035492" y="142240"/>
            <a:ext cx="6275388" cy="1536700"/>
          </a:xfrm>
        </p:spPr>
        <p:txBody>
          <a:bodyPr>
            <a:normAutofit/>
          </a:bodyPr>
          <a:lstStyle/>
          <a:p>
            <a:pPr algn="just" rtl="0" fontAlgn="base">
              <a:buFont typeface="Arial" panose="020B0604020202020204" pitchFamily="34" charset="0"/>
              <a:buChar char="•"/>
            </a:pPr>
            <a:r>
              <a:rPr lang="en-US" sz="2000" dirty="0">
                <a:solidFill>
                  <a:schemeClr val="tx1">
                    <a:lumMod val="85000"/>
                    <a:lumOff val="15000"/>
                  </a:schemeClr>
                </a:solidFill>
                <a:latin typeface="Sabon Next LT" panose="02000500000000000000" pitchFamily="2" charset="0"/>
              </a:rPr>
              <a:t>Create </a:t>
            </a:r>
            <a:r>
              <a:rPr lang="en-US" sz="2000" b="1" dirty="0">
                <a:solidFill>
                  <a:schemeClr val="tx1">
                    <a:lumMod val="85000"/>
                    <a:lumOff val="15000"/>
                  </a:schemeClr>
                </a:solidFill>
                <a:latin typeface="Sabon Next LT" panose="02000500000000000000" pitchFamily="2" charset="0"/>
              </a:rPr>
              <a:t>Private Route Table .</a:t>
            </a:r>
          </a:p>
          <a:p>
            <a:pPr algn="just" rtl="0" fontAlgn="base">
              <a:buFont typeface="Arial" panose="020B0604020202020204" pitchFamily="34" charset="0"/>
              <a:buChar char="•"/>
            </a:pPr>
            <a:r>
              <a:rPr lang="en-US" sz="2000" i="0" u="none" strike="noStrike" dirty="0">
                <a:solidFill>
                  <a:schemeClr val="tx1">
                    <a:lumMod val="85000"/>
                    <a:lumOff val="15000"/>
                  </a:schemeClr>
                </a:solidFill>
                <a:effectLst/>
                <a:latin typeface="Sabon Next LT" panose="02000500000000000000" pitchFamily="2" charset="0"/>
              </a:rPr>
              <a:t>Create </a:t>
            </a:r>
            <a:r>
              <a:rPr lang="en-US" sz="2000" b="1" i="0" u="none" strike="noStrike" dirty="0">
                <a:solidFill>
                  <a:schemeClr val="tx1">
                    <a:lumMod val="85000"/>
                    <a:lumOff val="15000"/>
                  </a:schemeClr>
                </a:solidFill>
                <a:effectLst/>
                <a:latin typeface="Sabon Next LT" panose="02000500000000000000" pitchFamily="2" charset="0"/>
              </a:rPr>
              <a:t>Route </a:t>
            </a:r>
            <a:r>
              <a:rPr lang="en-US" sz="2000" b="1" dirty="0">
                <a:solidFill>
                  <a:schemeClr val="tx1">
                    <a:lumMod val="85000"/>
                    <a:lumOff val="15000"/>
                  </a:schemeClr>
                </a:solidFill>
                <a:latin typeface="Sabon Next LT" panose="02000500000000000000" pitchFamily="2" charset="0"/>
              </a:rPr>
              <a:t>T</a:t>
            </a:r>
            <a:r>
              <a:rPr lang="en-US" sz="2000" b="1" i="0" u="none" strike="noStrike" dirty="0">
                <a:solidFill>
                  <a:schemeClr val="tx1">
                    <a:lumMod val="85000"/>
                    <a:lumOff val="15000"/>
                  </a:schemeClr>
                </a:solidFill>
                <a:effectLst/>
                <a:latin typeface="Sabon Next LT" panose="02000500000000000000" pitchFamily="2" charset="0"/>
              </a:rPr>
              <a:t>able </a:t>
            </a:r>
            <a:r>
              <a:rPr lang="en-US" sz="2000" b="1" dirty="0">
                <a:solidFill>
                  <a:schemeClr val="tx1">
                    <a:lumMod val="85000"/>
                    <a:lumOff val="15000"/>
                  </a:schemeClr>
                </a:solidFill>
                <a:latin typeface="Sabon Next LT" panose="02000500000000000000" pitchFamily="2" charset="0"/>
              </a:rPr>
              <a:t>A</a:t>
            </a:r>
            <a:r>
              <a:rPr lang="en-US" sz="2000" b="1" i="0" u="none" strike="noStrike" dirty="0">
                <a:solidFill>
                  <a:schemeClr val="tx1">
                    <a:lumMod val="85000"/>
                    <a:lumOff val="15000"/>
                  </a:schemeClr>
                </a:solidFill>
                <a:effectLst/>
                <a:latin typeface="Sabon Next LT" panose="02000500000000000000" pitchFamily="2" charset="0"/>
              </a:rPr>
              <a:t>ssociation </a:t>
            </a:r>
            <a:r>
              <a:rPr lang="en-US" sz="2000" i="0" u="none" strike="noStrike" dirty="0">
                <a:solidFill>
                  <a:schemeClr val="tx1">
                    <a:lumMod val="85000"/>
                    <a:lumOff val="15000"/>
                  </a:schemeClr>
                </a:solidFill>
                <a:effectLst/>
                <a:latin typeface="Sabon Next LT" panose="02000500000000000000" pitchFamily="2" charset="0"/>
              </a:rPr>
              <a:t>an</a:t>
            </a:r>
            <a:r>
              <a:rPr lang="en-US" sz="2000" dirty="0">
                <a:solidFill>
                  <a:schemeClr val="tx1">
                    <a:lumMod val="85000"/>
                    <a:lumOff val="15000"/>
                  </a:schemeClr>
                </a:solidFill>
                <a:latin typeface="Sabon Next LT" panose="02000500000000000000" pitchFamily="2" charset="0"/>
              </a:rPr>
              <a:t>d attach </a:t>
            </a:r>
            <a:r>
              <a:rPr lang="en-US" sz="2000" b="1" dirty="0">
                <a:solidFill>
                  <a:schemeClr val="tx1">
                    <a:lumMod val="85000"/>
                    <a:lumOff val="15000"/>
                  </a:schemeClr>
                </a:solidFill>
                <a:latin typeface="Sabon Next LT" panose="02000500000000000000" pitchFamily="2" charset="0"/>
              </a:rPr>
              <a:t>Private Subnet.</a:t>
            </a:r>
          </a:p>
        </p:txBody>
      </p:sp>
    </p:spTree>
    <p:extLst>
      <p:ext uri="{BB962C8B-B14F-4D97-AF65-F5344CB8AC3E}">
        <p14:creationId xmlns:p14="http://schemas.microsoft.com/office/powerpoint/2010/main" val="34501425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2217</TotalTime>
  <Words>3494</Words>
  <Application>Microsoft Office PowerPoint</Application>
  <PresentationFormat>Widescreen</PresentationFormat>
  <Paragraphs>346</Paragraphs>
  <Slides>43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Bahnschrift</vt:lpstr>
      <vt:lpstr>Calibri</vt:lpstr>
      <vt:lpstr>Corbel</vt:lpstr>
      <vt:lpstr>Sabon Next LT</vt:lpstr>
      <vt:lpstr>Segoe UI</vt:lpstr>
      <vt:lpstr>Parallax</vt:lpstr>
      <vt:lpstr>Infrastructure Testing and Validation (Networking, Compute, Storage)</vt:lpstr>
      <vt:lpstr>AGENDA</vt:lpstr>
      <vt:lpstr>Introduction</vt:lpstr>
      <vt:lpstr>PowerPoint Presentation</vt:lpstr>
      <vt:lpstr>PowerPoint Presentation</vt:lpstr>
      <vt:lpstr>PowerPoint Presentation</vt:lpstr>
      <vt:lpstr>Code Description and Explanation:</vt:lpstr>
      <vt:lpstr>PowerPoint Presentation</vt:lpstr>
      <vt:lpstr>PowerPoint Presentation</vt:lpstr>
      <vt:lpstr>PowerPoint Presentation</vt:lpstr>
      <vt:lpstr>PowerPoint Presentation</vt:lpstr>
      <vt:lpstr>PowerPoint Presentation</vt:lpstr>
      <vt:lpstr>Steps to Initialize, Plan and Apply Terraform</vt:lpstr>
      <vt:lpstr>PowerPoint Presentation</vt:lpstr>
      <vt:lpstr>Verification steps in AWS Management Consol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to Initialize, Plan and Apply Terraform</vt:lpstr>
      <vt:lpstr>PowerPoint Presentation</vt:lpstr>
      <vt:lpstr>Verification steps in AWS Management Consol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KV Prem Kumar</dc:creator>
  <cp:lastModifiedBy>KV Prem Kumar</cp:lastModifiedBy>
  <cp:revision>13</cp:revision>
  <dcterms:created xsi:type="dcterms:W3CDTF">2025-01-18T07:15:59Z</dcterms:created>
  <dcterms:modified xsi:type="dcterms:W3CDTF">2025-01-20T15:02:38Z</dcterms:modified>
</cp:coreProperties>
</file>